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emf" ContentType="image/x-emf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3"/>
  </p:notesMasterIdLst>
  <p:sldIdLst>
    <p:sldId id="256" r:id="rId2"/>
    <p:sldId id="283" r:id="rId3"/>
    <p:sldId id="276" r:id="rId4"/>
    <p:sldId id="285" r:id="rId5"/>
    <p:sldId id="288" r:id="rId6"/>
    <p:sldId id="289" r:id="rId7"/>
    <p:sldId id="286" r:id="rId8"/>
    <p:sldId id="290" r:id="rId9"/>
    <p:sldId id="287" r:id="rId10"/>
    <p:sldId id="292" r:id="rId11"/>
    <p:sldId id="291" r:id="rId12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0AD4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Style moyen 2 - Accentuation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028" autoAdjust="0"/>
    <p:restoredTop sz="94660"/>
  </p:normalViewPr>
  <p:slideViewPr>
    <p:cSldViewPr snapToGrid="0">
      <p:cViewPr varScale="1">
        <p:scale>
          <a:sx n="112" d="100"/>
          <a:sy n="112" d="100"/>
        </p:scale>
        <p:origin x="456" y="20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notesMaster" Target="notesMasters/notesMaster1.xml"/><Relationship Id="rId14" Type="http://schemas.openxmlformats.org/officeDocument/2006/relationships/presProps" Target="presProps.xml"/><Relationship Id="rId15" Type="http://schemas.openxmlformats.org/officeDocument/2006/relationships/viewProps" Target="viewProps.xml"/><Relationship Id="rId16" Type="http://schemas.openxmlformats.org/officeDocument/2006/relationships/theme" Target="theme/theme1.xml"/><Relationship Id="rId17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png>
</file>

<file path=ppt/media/image2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BE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99FD782-A066-434B-B207-7E77A81A615D}" type="datetimeFigureOut">
              <a:rPr lang="fr-BE" smtClean="0"/>
              <a:t>10/01/18</a:t>
            </a:fld>
            <a:endParaRPr lang="fr-BE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BE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B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B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A9E66B8-E590-4B90-8DD0-6527BEC13C89}" type="slidenum">
              <a:rPr lang="fr-BE" smtClean="0"/>
              <a:t>‹#›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237677197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7E0759F9-3303-4CE8-B63A-6DBC4CE791F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solidFill>
            <a:schemeClr val="accent6"/>
          </a:solidFill>
          <a:ln w="38100">
            <a:solidFill>
              <a:srgbClr val="70AD47"/>
            </a:solidFill>
          </a:ln>
          <a:effectLst/>
        </p:spPr>
        <p:txBody>
          <a:bodyPr anchor="ctr" anchorCtr="0">
            <a:normAutofit/>
          </a:bodyPr>
          <a:lstStyle>
            <a:lvl1pPr algn="ctr">
              <a:defRPr sz="5400" i="0">
                <a:solidFill>
                  <a:schemeClr val="bg1"/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defRPr>
            </a:lvl1pPr>
          </a:lstStyle>
          <a:p>
            <a:r>
              <a:rPr lang="en-US" dirty="0"/>
              <a:t>Click to edit Master title style</a:t>
            </a:r>
            <a:endParaRPr lang="fr-BE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xmlns="" id="{834E1BDC-AE1E-41BB-A5F7-3FCDCE5E42F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fr-BE"/>
          </a:p>
        </p:txBody>
      </p:sp>
      <p:sp>
        <p:nvSpPr>
          <p:cNvPr id="17" name="Rectangle: Single Corner Rounded 16">
            <a:extLst>
              <a:ext uri="{FF2B5EF4-FFF2-40B4-BE49-F238E27FC236}">
                <a16:creationId xmlns:a16="http://schemas.microsoft.com/office/drawing/2014/main" xmlns="" id="{39F1EDB5-E166-4991-836F-0DEB5F40ACF6}"/>
              </a:ext>
            </a:extLst>
          </p:cNvPr>
          <p:cNvSpPr/>
          <p:nvPr userDrawn="1"/>
        </p:nvSpPr>
        <p:spPr>
          <a:xfrm flipH="1">
            <a:off x="10377889" y="6356350"/>
            <a:ext cx="1814111" cy="501650"/>
          </a:xfrm>
          <a:prstGeom prst="round1Rect">
            <a:avLst>
              <a:gd name="adj" fmla="val 27648"/>
            </a:avLst>
          </a:prstGeom>
          <a:solidFill>
            <a:schemeClr val="bg2">
              <a:lumMod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BE"/>
          </a:p>
        </p:txBody>
      </p:sp>
      <p:sp>
        <p:nvSpPr>
          <p:cNvPr id="18" name="Slide Number Placeholder 8">
            <a:extLst>
              <a:ext uri="{FF2B5EF4-FFF2-40B4-BE49-F238E27FC236}">
                <a16:creationId xmlns:a16="http://schemas.microsoft.com/office/drawing/2014/main" xmlns="" id="{3C89485D-28F3-4887-B618-8742DED8AA6B}"/>
              </a:ext>
            </a:extLst>
          </p:cNvPr>
          <p:cNvSpPr txBox="1">
            <a:spLocks/>
          </p:cNvSpPr>
          <p:nvPr userDrawn="1"/>
        </p:nvSpPr>
        <p:spPr>
          <a:xfrm>
            <a:off x="10858608" y="6444609"/>
            <a:ext cx="685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fr-FR"/>
            </a:defPPr>
            <a:lvl1pPr marL="0" algn="r" defTabSz="914400" rtl="0" eaLnBrk="1" latinLnBrk="0" hangingPunct="1">
              <a:defRPr sz="1400" b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E12B6505-5A65-4572-BB4D-506D163BDF2E}" type="slidenum">
              <a:rPr lang="fr-BE" smtClean="0"/>
              <a:pPr/>
              <a:t>‹#›</a:t>
            </a:fld>
            <a:endParaRPr lang="fr-BE" dirty="0"/>
          </a:p>
        </p:txBody>
      </p:sp>
      <p:sp>
        <p:nvSpPr>
          <p:cNvPr id="21" name="Rectangle: Single Corner Rounded 20">
            <a:extLst>
              <a:ext uri="{FF2B5EF4-FFF2-40B4-BE49-F238E27FC236}">
                <a16:creationId xmlns:a16="http://schemas.microsoft.com/office/drawing/2014/main" xmlns="" id="{88AFADB4-857E-4BE5-AF58-3953B9E387DE}"/>
              </a:ext>
            </a:extLst>
          </p:cNvPr>
          <p:cNvSpPr/>
          <p:nvPr userDrawn="1"/>
        </p:nvSpPr>
        <p:spPr>
          <a:xfrm>
            <a:off x="0" y="6356350"/>
            <a:ext cx="9904164" cy="501650"/>
          </a:xfrm>
          <a:prstGeom prst="round1Rect">
            <a:avLst/>
          </a:prstGeom>
          <a:solidFill>
            <a:schemeClr val="accent6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BE"/>
          </a:p>
        </p:txBody>
      </p:sp>
      <p:sp>
        <p:nvSpPr>
          <p:cNvPr id="22" name="Footer Placeholder 7">
            <a:extLst>
              <a:ext uri="{FF2B5EF4-FFF2-40B4-BE49-F238E27FC236}">
                <a16:creationId xmlns:a16="http://schemas.microsoft.com/office/drawing/2014/main" xmlns="" id="{4C9E9282-BB23-4EF0-975B-8D3CAD92D2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50520" y="6444610"/>
            <a:ext cx="9868083" cy="365125"/>
          </a:xfrm>
          <a:prstGeom prst="rect">
            <a:avLst/>
          </a:prstGeom>
        </p:spPr>
        <p:txBody>
          <a:bodyPr/>
          <a:lstStyle>
            <a:lvl1pPr>
              <a:defRPr sz="1400" b="1">
                <a:solidFill>
                  <a:schemeClr val="bg1"/>
                </a:solidFill>
              </a:defRPr>
            </a:lvl1pPr>
          </a:lstStyle>
          <a:p>
            <a:r>
              <a:rPr lang="fr-BE" dirty="0"/>
              <a:t>UNamur – Faculté d’Informatique – Master HD 2017-2018</a:t>
            </a:r>
          </a:p>
        </p:txBody>
      </p:sp>
      <p:pic>
        <p:nvPicPr>
          <p:cNvPr id="10" name="Picture 2" descr="University of Namur">
            <a:extLst>
              <a:ext uri="{FF2B5EF4-FFF2-40B4-BE49-F238E27FC236}">
                <a16:creationId xmlns:a16="http://schemas.microsoft.com/office/drawing/2014/main" xmlns="" id="{7C6D55C0-17C2-4F4A-8838-360CC723AEDB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589348" cy="6548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0847277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C4C4F02B-EEAD-4C7D-9D9C-861D537479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B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xmlns="" id="{062E0722-0142-47FD-BAEC-793D15B7D8F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B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364E0E90-0255-4422-AC83-3D2B8BBFF66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423274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fr-B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655382BA-DE07-45A7-9467-01CA87EFFB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fr-BE" dirty="0"/>
              <a:t>UNamur – Faculté d’Informatique – Master HD 2017-2018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A623556A-D28D-4BB0-BA41-506AB92857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12B6505-5A65-4572-BB4D-506D163BDF2E}" type="slidenum">
              <a:rPr lang="fr-BE" smtClean="0"/>
              <a:t>‹#›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360419094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xmlns="" id="{947D5F86-39BE-46E0-A44C-F6E67EB3092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fr-B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xmlns="" id="{B2F50A78-5915-44FE-A9C7-5BFCCAD88D8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B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71A73D0B-3A92-4255-8DF9-55424AA3767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423274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fr-B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66DE42FE-D559-4EE9-AD4C-8D9B0E92AA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fr-BE" dirty="0"/>
              <a:t>UNamur – Faculté d’Informatique – Master HD 2017-2018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1A215AED-9470-4546-84F1-4E873F7932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12B6505-5A65-4572-BB4D-506D163BDF2E}" type="slidenum">
              <a:rPr lang="fr-BE" smtClean="0"/>
              <a:t>‹#›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151113191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: Single Corner Rounded 8">
            <a:extLst>
              <a:ext uri="{FF2B5EF4-FFF2-40B4-BE49-F238E27FC236}">
                <a16:creationId xmlns:a16="http://schemas.microsoft.com/office/drawing/2014/main" xmlns="" id="{78477A56-C1A5-42A7-9AD7-D7B87F2378BE}"/>
              </a:ext>
            </a:extLst>
          </p:cNvPr>
          <p:cNvSpPr/>
          <p:nvPr userDrawn="1"/>
        </p:nvSpPr>
        <p:spPr>
          <a:xfrm>
            <a:off x="0" y="6356350"/>
            <a:ext cx="9904164" cy="501650"/>
          </a:xfrm>
          <a:prstGeom prst="round1Rect">
            <a:avLst/>
          </a:prstGeom>
          <a:solidFill>
            <a:schemeClr val="accent6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BE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E8A167DF-0C0D-48F3-92F6-4BB24722FDBE}"/>
              </a:ext>
            </a:extLst>
          </p:cNvPr>
          <p:cNvSpPr>
            <a:spLocks noGrp="1"/>
          </p:cNvSpPr>
          <p:nvPr>
            <p:ph type="title"/>
          </p:nvPr>
        </p:nvSpPr>
        <p:spPr>
          <a:solidFill>
            <a:schemeClr val="accent6"/>
          </a:solidFill>
          <a:ln w="25400" cap="flat">
            <a:solidFill>
              <a:schemeClr val="accent6"/>
            </a:solidFill>
            <a:bevel/>
          </a:ln>
          <a:effectLst/>
        </p:spPr>
        <p:txBody>
          <a:bodyPr/>
          <a:lstStyle>
            <a:lvl1pPr>
              <a:defRPr>
                <a:solidFill>
                  <a:schemeClr val="bg1"/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defRPr>
            </a:lvl1pPr>
          </a:lstStyle>
          <a:p>
            <a:r>
              <a:rPr lang="en-US" dirty="0"/>
              <a:t>Click to edit Master title style</a:t>
            </a:r>
            <a:endParaRPr lang="fr-B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0FC6B6B9-DCD7-4B2D-AB4B-F3BC0C47A16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228600" indent="-228600">
              <a:buFont typeface="Wingdings" panose="05000000000000000000" pitchFamily="2" charset="2"/>
              <a:buChar char="Ø"/>
              <a:defRPr/>
            </a:lvl1pPr>
            <a:lvl2pPr marL="685800" indent="-228600">
              <a:buFont typeface="Wingdings" panose="05000000000000000000" pitchFamily="2" charset="2"/>
              <a:buChar char=""/>
              <a:defRPr/>
            </a:lvl2pPr>
            <a:lvl3pPr marL="1143000" indent="-228600">
              <a:buFont typeface="Wingdings" panose="05000000000000000000" pitchFamily="2" charset="2"/>
              <a:buChar char=""/>
              <a:defRPr/>
            </a:lvl3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fr-BE" dirty="0"/>
          </a:p>
        </p:txBody>
      </p:sp>
      <p:sp>
        <p:nvSpPr>
          <p:cNvPr id="12" name="Rectangle: Single Corner Rounded 11">
            <a:extLst>
              <a:ext uri="{FF2B5EF4-FFF2-40B4-BE49-F238E27FC236}">
                <a16:creationId xmlns:a16="http://schemas.microsoft.com/office/drawing/2014/main" xmlns="" id="{E4E47880-21AD-4E0D-B2C6-C3DAA3152E2C}"/>
              </a:ext>
            </a:extLst>
          </p:cNvPr>
          <p:cNvSpPr/>
          <p:nvPr userDrawn="1"/>
        </p:nvSpPr>
        <p:spPr>
          <a:xfrm flipH="1">
            <a:off x="10377889" y="6356350"/>
            <a:ext cx="1814111" cy="501650"/>
          </a:xfrm>
          <a:prstGeom prst="round1Rect">
            <a:avLst>
              <a:gd name="adj" fmla="val 27648"/>
            </a:avLst>
          </a:prstGeom>
          <a:solidFill>
            <a:schemeClr val="bg2">
              <a:lumMod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BE"/>
          </a:p>
        </p:txBody>
      </p:sp>
      <p:sp>
        <p:nvSpPr>
          <p:cNvPr id="13" name="Slide Number Placeholder 8">
            <a:extLst>
              <a:ext uri="{FF2B5EF4-FFF2-40B4-BE49-F238E27FC236}">
                <a16:creationId xmlns:a16="http://schemas.microsoft.com/office/drawing/2014/main" xmlns="" id="{E7B80885-CA6E-4191-B8C7-8D7AE6787764}"/>
              </a:ext>
            </a:extLst>
          </p:cNvPr>
          <p:cNvSpPr txBox="1">
            <a:spLocks/>
          </p:cNvSpPr>
          <p:nvPr userDrawn="1"/>
        </p:nvSpPr>
        <p:spPr>
          <a:xfrm>
            <a:off x="10858608" y="6444609"/>
            <a:ext cx="685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fr-FR"/>
            </a:defPPr>
            <a:lvl1pPr marL="0" algn="r" defTabSz="914400" rtl="0" eaLnBrk="1" latinLnBrk="0" hangingPunct="1">
              <a:defRPr sz="1400" b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E12B6505-5A65-4572-BB4D-506D163BDF2E}" type="slidenum">
              <a:rPr lang="fr-BE" smtClean="0"/>
              <a:pPr/>
              <a:t>‹#›</a:t>
            </a:fld>
            <a:endParaRPr lang="fr-BE" dirty="0"/>
          </a:p>
        </p:txBody>
      </p:sp>
      <p:pic>
        <p:nvPicPr>
          <p:cNvPr id="10" name="Picture 2" descr="University of Namur">
            <a:extLst>
              <a:ext uri="{FF2B5EF4-FFF2-40B4-BE49-F238E27FC236}">
                <a16:creationId xmlns:a16="http://schemas.microsoft.com/office/drawing/2014/main" xmlns="" id="{7C6D55C0-17C2-4F4A-8838-360CC723AEDB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589348" cy="6548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Footer Placeholder 7">
            <a:extLst>
              <a:ext uri="{FF2B5EF4-FFF2-40B4-BE49-F238E27FC236}">
                <a16:creationId xmlns:a16="http://schemas.microsoft.com/office/drawing/2014/main" xmlns="" id="{4C9E9282-BB23-4EF0-975B-8D3CAD92D2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50520" y="6444610"/>
            <a:ext cx="9868083" cy="365125"/>
          </a:xfrm>
          <a:prstGeom prst="rect">
            <a:avLst/>
          </a:prstGeom>
        </p:spPr>
        <p:txBody>
          <a:bodyPr/>
          <a:lstStyle>
            <a:lvl1pPr>
              <a:defRPr sz="1400" b="1">
                <a:solidFill>
                  <a:schemeClr val="bg1"/>
                </a:solidFill>
              </a:defRPr>
            </a:lvl1pPr>
          </a:lstStyle>
          <a:p>
            <a:r>
              <a:rPr lang="fr-BE" dirty="0"/>
              <a:t>UNamur – Faculté d’Informatique – Master HD 2017-2018</a:t>
            </a:r>
          </a:p>
        </p:txBody>
      </p:sp>
    </p:spTree>
    <p:extLst>
      <p:ext uri="{BB962C8B-B14F-4D97-AF65-F5344CB8AC3E}">
        <p14:creationId xmlns:p14="http://schemas.microsoft.com/office/powerpoint/2010/main" val="319965490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329DBCF7-BAD4-4DE7-9EF2-6D0E6B080A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ctr" anchorCtr="0"/>
          <a:lstStyle>
            <a:lvl1pPr>
              <a:defRPr sz="6000"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defRPr>
            </a:lvl1pPr>
          </a:lstStyle>
          <a:p>
            <a:r>
              <a:rPr lang="en-US" dirty="0"/>
              <a:t>Click to edit Master title style</a:t>
            </a:r>
            <a:endParaRPr lang="fr-BE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CA0CA2C4-0086-4040-AE7B-1F55EC1EEC6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5D2C4A79-1851-4015-B5B1-3C5C8B87C68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423274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fr-B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E2EF2C38-264E-4913-AB33-754276D7D9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fr-BE" dirty="0"/>
              <a:t>UNamur – Faculté d’Informatique – Master HD 2017-2018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D4C2F920-B578-458F-B11A-2B64138DA3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12B6505-5A65-4572-BB4D-506D163BDF2E}" type="slidenum">
              <a:rPr lang="fr-BE" smtClean="0"/>
              <a:t>‹#›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423414570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ED85B94A-81D4-4757-B281-1A7630E825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B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DE517EC0-A0FF-4A01-8938-0D116902F10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B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="" id="{0F9FD87A-1EA1-4123-A502-25366BA2E20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B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37241FF7-4FCA-4652-BA18-A66E68802D1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423274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fr-B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262B5BD2-1CF4-475E-8B52-1FA6D4D00D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fr-BE" dirty="0"/>
              <a:t>UNamur – Faculté d’Informatique – Master HD 2017-2018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45923E7C-9FE8-409D-82BC-7A368C7B33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12B6505-5A65-4572-BB4D-506D163BDF2E}" type="slidenum">
              <a:rPr lang="fr-BE" smtClean="0"/>
              <a:t>‹#›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357980945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3E5C404E-4C14-4E85-901A-5968057286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fr-B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A1CBBC9C-AF8E-4EB2-B22D-A69B07AD33B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="" id="{BBDCFDFB-F2E6-40C3-AE8A-3FABB951FA5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B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xmlns="" id="{A31EA445-A158-4665-A4A8-9451FB50E2F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xmlns="" id="{E70169E8-20B6-4013-980D-EC922C94E58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B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xmlns="" id="{EDD90050-0D4D-4128-A71A-9A38BA2D92A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423274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fr-B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xmlns="" id="{5CBF51E6-04EE-4BB3-83D9-8D9AB02FD9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fr-BE" dirty="0"/>
              <a:t>UNamur – Faculté d’Informatique – Master HD 2017-2018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xmlns="" id="{12CFB4DD-A334-4926-8FAD-74B4E57CE3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12B6505-5A65-4572-BB4D-506D163BDF2E}" type="slidenum">
              <a:rPr lang="fr-BE" smtClean="0"/>
              <a:t>‹#›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160983345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B97D4FB3-87C1-443B-A5DB-1A67BE17C4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B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xmlns="" id="{7449AAB4-9C7D-4442-97BE-21EDC6ACBB2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423274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fr-B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260D4BEC-ABEC-483C-BDD8-7FEB9A6C15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fr-BE" dirty="0"/>
              <a:t>UNamur – Faculté d’Informatique – Master HD 2017-2018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FA75B4F1-DD91-44D3-82A7-26418A3DB3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12B6505-5A65-4572-BB4D-506D163BDF2E}" type="slidenum">
              <a:rPr lang="fr-BE" smtClean="0"/>
              <a:t>‹#›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243854055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xmlns="" id="{94FE4D46-ED4D-46CB-9DB2-FBF19009F55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423274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fr-B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xmlns="" id="{20A15182-782C-445E-B344-44C6A71D99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fr-BE" dirty="0"/>
              <a:t>UNamur – Faculté d’Informatique – Master HD 2017-2018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D5C6C645-2DAF-4A0D-B294-554F9ECC07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12B6505-5A65-4572-BB4D-506D163BDF2E}" type="slidenum">
              <a:rPr lang="fr-BE" smtClean="0"/>
              <a:t>‹#›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72660162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F3FAF0E5-F68F-4078-9C5E-4E7A4E063F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fr-B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4D17C1B1-C8FA-46AE-B8F8-BFABFDCAB52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B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4D4104F6-7EE1-45A0-8E1B-B8D22351A43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BEE3A250-7B05-4876-835B-A0531A727E8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423274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fr-B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56D74CAD-54CB-4A86-A1A5-73C0EE9C2A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fr-BE" dirty="0"/>
              <a:t>UNamur – Faculté d’Informatique – Master HD 2017-2018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33368AD6-4DDF-44BD-827F-836AF931BB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12B6505-5A65-4572-BB4D-506D163BDF2E}" type="slidenum">
              <a:rPr lang="fr-BE" smtClean="0"/>
              <a:t>‹#›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361473935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D51451CA-3BD9-439F-A4C9-77DF17F014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fr-B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xmlns="" id="{945AD24B-FD47-4D72-813D-55E647DAA5E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B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39836CEF-3438-4224-B879-C9940CA6695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80B42FFB-388B-44B1-BCF1-29DE907DF45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423274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fr-B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4644F2B6-A2D0-45E6-864F-442FFD53AA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fr-BE" dirty="0"/>
              <a:t>UNamur – Faculté d’Informatique – Master HD 2017-2018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1D603925-0472-473C-8976-C592CDF11B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12B6505-5A65-4572-BB4D-506D163BDF2E}" type="slidenum">
              <a:rPr lang="fr-BE" smtClean="0"/>
              <a:t>‹#›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54685677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xmlns="" id="{7332634F-E624-4D35-9EC5-1948371090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ln w="25400">
            <a:solidFill>
              <a:schemeClr val="accent6"/>
            </a:solidFill>
          </a:ln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fr-B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EB2F90E9-10FE-4F88-9032-2E89B5CB8A1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BE"/>
          </a:p>
        </p:txBody>
      </p:sp>
      <p:sp>
        <p:nvSpPr>
          <p:cNvPr id="7" name="Rectangle: Single Corner Rounded 6">
            <a:extLst>
              <a:ext uri="{FF2B5EF4-FFF2-40B4-BE49-F238E27FC236}">
                <a16:creationId xmlns:a16="http://schemas.microsoft.com/office/drawing/2014/main" xmlns="" id="{DA061B9E-24CD-419B-BE15-220917524F21}"/>
              </a:ext>
            </a:extLst>
          </p:cNvPr>
          <p:cNvSpPr/>
          <p:nvPr userDrawn="1"/>
        </p:nvSpPr>
        <p:spPr>
          <a:xfrm flipH="1">
            <a:off x="10377889" y="6356350"/>
            <a:ext cx="1814111" cy="501650"/>
          </a:xfrm>
          <a:prstGeom prst="round1Rect">
            <a:avLst>
              <a:gd name="adj" fmla="val 27648"/>
            </a:avLst>
          </a:prstGeom>
          <a:solidFill>
            <a:schemeClr val="bg2">
              <a:lumMod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BE"/>
          </a:p>
        </p:txBody>
      </p:sp>
      <p:sp>
        <p:nvSpPr>
          <p:cNvPr id="8" name="Slide Number Placeholder 8">
            <a:extLst>
              <a:ext uri="{FF2B5EF4-FFF2-40B4-BE49-F238E27FC236}">
                <a16:creationId xmlns:a16="http://schemas.microsoft.com/office/drawing/2014/main" xmlns="" id="{587BC138-CCD2-43CD-8282-769ADDC11AB1}"/>
              </a:ext>
            </a:extLst>
          </p:cNvPr>
          <p:cNvSpPr txBox="1">
            <a:spLocks/>
          </p:cNvSpPr>
          <p:nvPr userDrawn="1"/>
        </p:nvSpPr>
        <p:spPr>
          <a:xfrm>
            <a:off x="10858608" y="6444609"/>
            <a:ext cx="685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fr-FR"/>
            </a:defPPr>
            <a:lvl1pPr marL="0" algn="r" defTabSz="914400" rtl="0" eaLnBrk="1" latinLnBrk="0" hangingPunct="1">
              <a:defRPr sz="1400" b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E12B6505-5A65-4572-BB4D-506D163BDF2E}" type="slidenum">
              <a:rPr lang="fr-BE" smtClean="0"/>
              <a:pPr/>
              <a:t>‹#›</a:t>
            </a:fld>
            <a:endParaRPr lang="fr-BE" dirty="0"/>
          </a:p>
        </p:txBody>
      </p:sp>
      <p:sp>
        <p:nvSpPr>
          <p:cNvPr id="9" name="Rectangle: Single Corner Rounded 8">
            <a:extLst>
              <a:ext uri="{FF2B5EF4-FFF2-40B4-BE49-F238E27FC236}">
                <a16:creationId xmlns:a16="http://schemas.microsoft.com/office/drawing/2014/main" xmlns="" id="{D9FA03BB-7798-4691-B5B1-30C0E8785203}"/>
              </a:ext>
            </a:extLst>
          </p:cNvPr>
          <p:cNvSpPr/>
          <p:nvPr userDrawn="1"/>
        </p:nvSpPr>
        <p:spPr>
          <a:xfrm>
            <a:off x="0" y="6356350"/>
            <a:ext cx="9904164" cy="501650"/>
          </a:xfrm>
          <a:prstGeom prst="round1Rect">
            <a:avLst/>
          </a:prstGeom>
          <a:solidFill>
            <a:schemeClr val="accent6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BE"/>
          </a:p>
        </p:txBody>
      </p:sp>
      <p:sp>
        <p:nvSpPr>
          <p:cNvPr id="10" name="Footer Placeholder 7">
            <a:extLst>
              <a:ext uri="{FF2B5EF4-FFF2-40B4-BE49-F238E27FC236}">
                <a16:creationId xmlns:a16="http://schemas.microsoft.com/office/drawing/2014/main" xmlns="" id="{741CAEB9-8E13-4730-8EB1-089B3363748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63046" y="6444610"/>
            <a:ext cx="9882130" cy="365125"/>
          </a:xfrm>
          <a:prstGeom prst="rect">
            <a:avLst/>
          </a:prstGeom>
        </p:spPr>
        <p:txBody>
          <a:bodyPr/>
          <a:lstStyle>
            <a:lvl1pPr>
              <a:defRPr sz="1400" b="1">
                <a:solidFill>
                  <a:schemeClr val="bg1"/>
                </a:solidFill>
              </a:defRPr>
            </a:lvl1pPr>
          </a:lstStyle>
          <a:p>
            <a:r>
              <a:rPr lang="fr-BE" dirty="0"/>
              <a:t>UNamur – Faculté d’Informatique – Master HD 2017-2018</a:t>
            </a:r>
          </a:p>
        </p:txBody>
      </p:sp>
    </p:spTree>
    <p:extLst>
      <p:ext uri="{BB962C8B-B14F-4D97-AF65-F5344CB8AC3E}">
        <p14:creationId xmlns:p14="http://schemas.microsoft.com/office/powerpoint/2010/main" val="22297163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iming>
    <p:tnLst>
      <p:par>
        <p:cTn id="1" dur="indefinite" restart="never" nodeType="tmRoot"/>
      </p:par>
    </p:tnLst>
  </p:timing>
  <p:hf sldNum="0"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tiff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em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BA153403-F2F5-4828-803E-82F68154598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59608" y="176697"/>
            <a:ext cx="10628330" cy="1766404"/>
          </a:xfrm>
          <a:solidFill>
            <a:schemeClr val="accent6"/>
          </a:solidFill>
        </p:spPr>
        <p:txBody>
          <a:bodyPr>
            <a:normAutofit/>
          </a:bodyPr>
          <a:lstStyle/>
          <a:p>
            <a:r>
              <a:rPr lang="fr-BE" sz="4800" dirty="0" smtClean="0"/>
              <a:t>Techniques d’Intelligence Artificielle</a:t>
            </a:r>
            <a:br>
              <a:rPr lang="fr-BE" sz="4800" dirty="0" smtClean="0"/>
            </a:br>
            <a:r>
              <a:rPr lang="fr-BE" sz="4800" dirty="0" smtClean="0"/>
              <a:t>Projet </a:t>
            </a:r>
            <a:r>
              <a:rPr lang="fr-BE" sz="4800" dirty="0" err="1" smtClean="0"/>
              <a:t>chatbot</a:t>
            </a:r>
            <a:endParaRPr lang="fr-BE" sz="6000" dirty="0">
              <a:solidFill>
                <a:schemeClr val="bg1"/>
              </a:solidFill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D88F406F-96C3-4B2E-9E3E-5DF03A356E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50520" y="6458898"/>
            <a:ext cx="9868083" cy="365125"/>
          </a:xfrm>
        </p:spPr>
        <p:txBody>
          <a:bodyPr/>
          <a:lstStyle/>
          <a:p>
            <a:pPr algn="ctr"/>
            <a:r>
              <a:rPr lang="fr-BE" dirty="0"/>
              <a:t>UNamur – Faculté d’Informatique – Master HD 2017-2018</a:t>
            </a:r>
          </a:p>
        </p:txBody>
      </p:sp>
      <p:sp>
        <p:nvSpPr>
          <p:cNvPr id="4" name="ZoneTexte 3"/>
          <p:cNvSpPr txBox="1"/>
          <p:nvPr/>
        </p:nvSpPr>
        <p:spPr>
          <a:xfrm>
            <a:off x="5091578" y="5233097"/>
            <a:ext cx="2246482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BE" sz="2000" dirty="0" smtClean="0"/>
              <a:t>Julien Albert</a:t>
            </a:r>
          </a:p>
          <a:p>
            <a:r>
              <a:rPr lang="fr-BE" sz="2000" dirty="0" smtClean="0"/>
              <a:t>Philippe Leroy</a:t>
            </a:r>
          </a:p>
          <a:p>
            <a:r>
              <a:rPr lang="fr-BE" sz="2000" dirty="0" smtClean="0"/>
              <a:t>Michel Caluwaerts</a:t>
            </a:r>
            <a:endParaRPr lang="fr-BE" sz="2000" dirty="0"/>
          </a:p>
        </p:txBody>
      </p:sp>
      <p:pic>
        <p:nvPicPr>
          <p:cNvPr id="6" name="Imag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48100" y="2169857"/>
            <a:ext cx="4254726" cy="28364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88942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AF513BEB-2B3C-48BA-9A63-9A67E1E87E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800735"/>
          </a:xfrm>
        </p:spPr>
        <p:txBody>
          <a:bodyPr>
            <a:normAutofit/>
          </a:bodyPr>
          <a:lstStyle/>
          <a:p>
            <a:r>
              <a:rPr lang="fr-FR" sz="4000" dirty="0"/>
              <a:t>Titre : Tests unitaires</a:t>
            </a:r>
            <a:endParaRPr lang="fr-FR" sz="40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A80639FE-86A7-4315-AC64-B6F970382BD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15845"/>
            <a:ext cx="10515600" cy="4637003"/>
          </a:xfrm>
        </p:spPr>
        <p:txBody>
          <a:bodyPr>
            <a:normAutofit fontScale="85000" lnSpcReduction="20000"/>
          </a:bodyPr>
          <a:lstStyle/>
          <a:p>
            <a:r>
              <a:rPr lang="fr-FR" dirty="0"/>
              <a:t> </a:t>
            </a:r>
          </a:p>
          <a:p>
            <a:r>
              <a:rPr lang="fr-FR" dirty="0"/>
              <a:t>Objectifs :</a:t>
            </a:r>
          </a:p>
          <a:p>
            <a:pPr lvl="0"/>
            <a:r>
              <a:rPr lang="fr-FR" dirty="0"/>
              <a:t>Valider le code</a:t>
            </a:r>
          </a:p>
          <a:p>
            <a:pPr lvl="0"/>
            <a:r>
              <a:rPr lang="fr-FR" dirty="0"/>
              <a:t>Faciliter le </a:t>
            </a:r>
            <a:r>
              <a:rPr lang="fr-FR" dirty="0" err="1"/>
              <a:t>debugging</a:t>
            </a:r>
            <a:endParaRPr lang="fr-FR" dirty="0"/>
          </a:p>
          <a:p>
            <a:r>
              <a:rPr lang="fr-FR" dirty="0"/>
              <a:t>Principe :</a:t>
            </a:r>
          </a:p>
          <a:p>
            <a:pPr lvl="0"/>
            <a:r>
              <a:rPr lang="fr-FR" dirty="0"/>
              <a:t>Une question valide (</a:t>
            </a:r>
            <a:r>
              <a:rPr lang="fr-FR" dirty="0" err="1"/>
              <a:t>question_valide</a:t>
            </a:r>
            <a:r>
              <a:rPr lang="fr-FR" dirty="0"/>
              <a:t>/1) → une réponse valide</a:t>
            </a:r>
          </a:p>
          <a:p>
            <a:pPr lvl="0"/>
            <a:r>
              <a:rPr lang="fr-FR" dirty="0"/>
              <a:t>Une question invalide (</a:t>
            </a:r>
            <a:r>
              <a:rPr lang="fr-FR" dirty="0" err="1"/>
              <a:t>question_invalide</a:t>
            </a:r>
            <a:r>
              <a:rPr lang="fr-FR" dirty="0"/>
              <a:t>/1) → un message d’erreur</a:t>
            </a:r>
          </a:p>
          <a:p>
            <a:r>
              <a:rPr lang="fr-FR" dirty="0"/>
              <a:t>Limites :</a:t>
            </a:r>
          </a:p>
          <a:p>
            <a:pPr lvl="0"/>
            <a:r>
              <a:rPr lang="fr-FR" dirty="0"/>
              <a:t>Une réponse valide, mais est-ce la bonne ?</a:t>
            </a:r>
          </a:p>
          <a:p>
            <a:pPr lvl="0"/>
            <a:r>
              <a:rPr lang="fr-FR" dirty="0"/>
              <a:t>Un message d’erreur, mais est-ce le bon ?</a:t>
            </a:r>
          </a:p>
          <a:p>
            <a:pPr lvl="0"/>
            <a:r>
              <a:rPr lang="fr-FR" dirty="0"/>
              <a:t>Quid de la mémorisation ?</a:t>
            </a:r>
          </a:p>
          <a:p>
            <a:r>
              <a:rPr lang="fr-FR" dirty="0"/>
              <a:t>Piste d’amélioration → test(question, </a:t>
            </a:r>
            <a:r>
              <a:rPr lang="fr-FR" dirty="0" err="1"/>
              <a:t>reponse</a:t>
            </a:r>
            <a:r>
              <a:rPr lang="fr-FR" dirty="0"/>
              <a:t>)</a:t>
            </a:r>
          </a:p>
          <a:p>
            <a:pPr lvl="2">
              <a:buFont typeface="Arial" charset="0"/>
              <a:buChar char="•"/>
            </a:pPr>
            <a:endParaRPr lang="fr-BE" sz="1600" dirty="0" smtClean="0">
              <a:solidFill>
                <a:srgbClr val="002060"/>
              </a:solidFill>
              <a:latin typeface="Courier New" charset="0"/>
              <a:ea typeface="Courier New" charset="0"/>
              <a:cs typeface="Courier New" charset="0"/>
              <a:sym typeface="Wingdings" panose="05000000000000000000" pitchFamily="2" charset="2"/>
            </a:endParaRPr>
          </a:p>
          <a:p>
            <a:pPr lvl="1">
              <a:buFont typeface="Arial" charset="0"/>
              <a:buChar char="•"/>
            </a:pPr>
            <a:endParaRPr lang="fr-BE" dirty="0" smtClean="0">
              <a:sym typeface="Wingdings" panose="05000000000000000000" pitchFamily="2" charset="2"/>
            </a:endParaRPr>
          </a:p>
          <a:p>
            <a:pPr lvl="1">
              <a:buFont typeface="Arial" charset="0"/>
              <a:buChar char="•"/>
            </a:pPr>
            <a:endParaRPr lang="fr-BE" dirty="0" smtClean="0">
              <a:sym typeface="Wingdings" panose="05000000000000000000" pitchFamily="2" charset="2"/>
            </a:endParaRPr>
          </a:p>
          <a:p>
            <a:pPr>
              <a:buFont typeface="Arial" charset="0"/>
              <a:buChar char="•"/>
            </a:pPr>
            <a:endParaRPr lang="fr-BE" dirty="0" smtClean="0">
              <a:sym typeface="Wingdings" panose="05000000000000000000" pitchFamily="2" charset="2"/>
            </a:endParaRPr>
          </a:p>
          <a:p>
            <a:pPr lvl="1">
              <a:buFont typeface="Arial" charset="0"/>
              <a:buChar char="•"/>
            </a:pPr>
            <a:endParaRPr lang="fr-BE" dirty="0" smtClean="0">
              <a:sym typeface="Wingdings" panose="05000000000000000000" pitchFamily="2" charset="2"/>
            </a:endParaRP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934AE263-CFA5-47D5-8A70-565708EE30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54000" y="6470706"/>
            <a:ext cx="9904164" cy="365125"/>
          </a:xfrm>
        </p:spPr>
        <p:txBody>
          <a:bodyPr/>
          <a:lstStyle/>
          <a:p>
            <a:r>
              <a:rPr lang="fr-BE" dirty="0"/>
              <a:t>UNamur – Faculté d’Informatique – Master HD 2017-2018</a:t>
            </a:r>
          </a:p>
        </p:txBody>
      </p:sp>
    </p:spTree>
    <p:extLst>
      <p:ext uri="{BB962C8B-B14F-4D97-AF65-F5344CB8AC3E}">
        <p14:creationId xmlns:p14="http://schemas.microsoft.com/office/powerpoint/2010/main" val="1264985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AF513BEB-2B3C-48BA-9A63-9A67E1E87E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800735"/>
          </a:xfrm>
        </p:spPr>
        <p:txBody>
          <a:bodyPr>
            <a:normAutofit/>
          </a:bodyPr>
          <a:lstStyle/>
          <a:p>
            <a:r>
              <a:rPr lang="fr-BE" sz="4000" dirty="0" smtClean="0"/>
              <a:t>Tests unitaire</a:t>
            </a:r>
            <a:endParaRPr lang="fr-BE" sz="40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A80639FE-86A7-4315-AC64-B6F970382BD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15845"/>
            <a:ext cx="10515600" cy="4637003"/>
          </a:xfrm>
        </p:spPr>
        <p:txBody>
          <a:bodyPr>
            <a:normAutofit/>
          </a:bodyPr>
          <a:lstStyle/>
          <a:p>
            <a:pPr>
              <a:buFont typeface="Arial" charset="0"/>
              <a:buChar char="•"/>
            </a:pPr>
            <a:r>
              <a:rPr lang="fr-BE" sz="2400" dirty="0" smtClean="0">
                <a:sym typeface="Wingdings" panose="05000000000000000000" pitchFamily="2" charset="2"/>
              </a:rPr>
              <a:t>Slide tests par julien</a:t>
            </a:r>
            <a:endParaRPr lang="fr-BE" sz="2800" dirty="0" smtClean="0">
              <a:solidFill>
                <a:srgbClr val="002060"/>
              </a:solidFill>
              <a:latin typeface="Courier New" charset="0"/>
              <a:ea typeface="Courier New" charset="0"/>
              <a:cs typeface="Courier New" charset="0"/>
              <a:sym typeface="Wingdings" panose="05000000000000000000" pitchFamily="2" charset="2"/>
            </a:endParaRPr>
          </a:p>
          <a:p>
            <a:pPr lvl="2">
              <a:buFont typeface="Arial" charset="0"/>
              <a:buChar char="•"/>
            </a:pPr>
            <a:endParaRPr lang="fr-BE" sz="1600" dirty="0" smtClean="0">
              <a:solidFill>
                <a:srgbClr val="002060"/>
              </a:solidFill>
              <a:latin typeface="Courier New" charset="0"/>
              <a:ea typeface="Courier New" charset="0"/>
              <a:cs typeface="Courier New" charset="0"/>
              <a:sym typeface="Wingdings" panose="05000000000000000000" pitchFamily="2" charset="2"/>
            </a:endParaRPr>
          </a:p>
          <a:p>
            <a:pPr lvl="1">
              <a:buFont typeface="Arial" charset="0"/>
              <a:buChar char="•"/>
            </a:pPr>
            <a:endParaRPr lang="fr-BE" dirty="0" smtClean="0">
              <a:sym typeface="Wingdings" panose="05000000000000000000" pitchFamily="2" charset="2"/>
            </a:endParaRPr>
          </a:p>
          <a:p>
            <a:pPr lvl="1">
              <a:buFont typeface="Arial" charset="0"/>
              <a:buChar char="•"/>
            </a:pPr>
            <a:endParaRPr lang="fr-BE" dirty="0" smtClean="0">
              <a:sym typeface="Wingdings" panose="05000000000000000000" pitchFamily="2" charset="2"/>
            </a:endParaRPr>
          </a:p>
          <a:p>
            <a:pPr>
              <a:buFont typeface="Arial" charset="0"/>
              <a:buChar char="•"/>
            </a:pPr>
            <a:endParaRPr lang="fr-BE" dirty="0" smtClean="0">
              <a:sym typeface="Wingdings" panose="05000000000000000000" pitchFamily="2" charset="2"/>
            </a:endParaRPr>
          </a:p>
          <a:p>
            <a:pPr lvl="1">
              <a:buFont typeface="Arial" charset="0"/>
              <a:buChar char="•"/>
            </a:pPr>
            <a:endParaRPr lang="fr-BE" dirty="0" smtClean="0">
              <a:sym typeface="Wingdings" panose="05000000000000000000" pitchFamily="2" charset="2"/>
            </a:endParaRP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934AE263-CFA5-47D5-8A70-565708EE30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54000" y="6470706"/>
            <a:ext cx="9904164" cy="365125"/>
          </a:xfrm>
        </p:spPr>
        <p:txBody>
          <a:bodyPr/>
          <a:lstStyle/>
          <a:p>
            <a:r>
              <a:rPr lang="fr-BE" dirty="0"/>
              <a:t>UNamur – Faculté d’Informatique – Master HD 2017-2018</a:t>
            </a:r>
          </a:p>
        </p:txBody>
      </p:sp>
    </p:spTree>
    <p:extLst>
      <p:ext uri="{BB962C8B-B14F-4D97-AF65-F5344CB8AC3E}">
        <p14:creationId xmlns:p14="http://schemas.microsoft.com/office/powerpoint/2010/main" val="9725843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fr-BE" sz="4000" dirty="0" smtClean="0"/>
              <a:t>Plan</a:t>
            </a:r>
            <a:endParaRPr lang="fr-BE" sz="4000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1714500" y="1871664"/>
            <a:ext cx="9639300" cy="4471986"/>
          </a:xfrm>
        </p:spPr>
        <p:txBody>
          <a:bodyPr>
            <a:normAutofit/>
          </a:bodyPr>
          <a:lstStyle/>
          <a:p>
            <a:pPr marL="514350" indent="-514350">
              <a:buAutoNum type="arabicPeriod"/>
            </a:pPr>
            <a:r>
              <a:rPr lang="fr-BE" dirty="0"/>
              <a:t>1. intro : </a:t>
            </a:r>
            <a:r>
              <a:rPr lang="fr-BE" dirty="0" smtClean="0"/>
              <a:t>Michel</a:t>
            </a:r>
          </a:p>
          <a:p>
            <a:pPr marL="514350" indent="-514350">
              <a:buAutoNum type="arabicPeriod"/>
            </a:pPr>
            <a:r>
              <a:rPr lang="fr-BE" dirty="0" smtClean="0"/>
              <a:t>2</a:t>
            </a:r>
            <a:r>
              <a:rPr lang="fr-BE" dirty="0"/>
              <a:t>. mots-clé et base de connaissances : </a:t>
            </a:r>
            <a:r>
              <a:rPr lang="fr-BE" dirty="0" smtClean="0"/>
              <a:t>Julien</a:t>
            </a:r>
          </a:p>
          <a:p>
            <a:pPr marL="514350" indent="-514350">
              <a:buAutoNum type="arabicPeriod"/>
            </a:pPr>
            <a:r>
              <a:rPr lang="fr-BE" dirty="0" smtClean="0"/>
              <a:t>3</a:t>
            </a:r>
            <a:r>
              <a:rPr lang="fr-BE" dirty="0"/>
              <a:t>. </a:t>
            </a:r>
            <a:r>
              <a:rPr lang="fr-BE" dirty="0" err="1"/>
              <a:t>régles</a:t>
            </a:r>
            <a:r>
              <a:rPr lang="fr-BE" dirty="0"/>
              <a:t> : </a:t>
            </a:r>
            <a:r>
              <a:rPr lang="fr-BE" dirty="0" smtClean="0"/>
              <a:t>Michel</a:t>
            </a:r>
          </a:p>
          <a:p>
            <a:pPr marL="514350" indent="-514350">
              <a:buAutoNum type="arabicPeriod"/>
            </a:pPr>
            <a:r>
              <a:rPr lang="fr-BE" dirty="0" smtClean="0"/>
              <a:t>4</a:t>
            </a:r>
            <a:r>
              <a:rPr lang="fr-BE" dirty="0"/>
              <a:t>. mémorisation : </a:t>
            </a:r>
            <a:r>
              <a:rPr lang="fr-BE" dirty="0" smtClean="0"/>
              <a:t>Philippe</a:t>
            </a:r>
          </a:p>
          <a:p>
            <a:pPr marL="514350" indent="-514350">
              <a:buAutoNum type="arabicPeriod"/>
            </a:pPr>
            <a:r>
              <a:rPr lang="fr-BE" dirty="0" smtClean="0"/>
              <a:t>5</a:t>
            </a:r>
            <a:r>
              <a:rPr lang="fr-BE" dirty="0"/>
              <a:t>. apprentissage : </a:t>
            </a:r>
            <a:r>
              <a:rPr lang="fr-BE" dirty="0" smtClean="0"/>
              <a:t>Michel</a:t>
            </a:r>
          </a:p>
          <a:p>
            <a:pPr marL="514350" indent="-514350">
              <a:buAutoNum type="arabicPeriod"/>
            </a:pPr>
            <a:r>
              <a:rPr lang="fr-BE" dirty="0" smtClean="0"/>
              <a:t>6</a:t>
            </a:r>
            <a:r>
              <a:rPr lang="fr-BE" dirty="0"/>
              <a:t>. tests : </a:t>
            </a:r>
            <a:r>
              <a:rPr lang="fr-BE" dirty="0" smtClean="0"/>
              <a:t>Julien</a:t>
            </a:r>
          </a:p>
          <a:p>
            <a:pPr marL="514350" indent="-514350">
              <a:buAutoNum type="arabicPeriod"/>
            </a:pPr>
            <a:r>
              <a:rPr lang="fr-BE" dirty="0" smtClean="0"/>
              <a:t>7</a:t>
            </a:r>
            <a:r>
              <a:rPr lang="fr-BE" dirty="0"/>
              <a:t>. </a:t>
            </a:r>
            <a:r>
              <a:rPr lang="fr-BE" dirty="0" err="1"/>
              <a:t>méthodo</a:t>
            </a:r>
            <a:r>
              <a:rPr lang="fr-BE" dirty="0"/>
              <a:t> et </a:t>
            </a:r>
            <a:endParaRPr lang="fr-BE" dirty="0" smtClean="0"/>
          </a:p>
          <a:p>
            <a:pPr marL="514350" indent="-514350">
              <a:buAutoNum type="arabicPeriod"/>
            </a:pPr>
            <a:r>
              <a:rPr lang="fr-BE" dirty="0" smtClean="0"/>
              <a:t>conclusion </a:t>
            </a:r>
            <a:r>
              <a:rPr lang="fr-BE" dirty="0"/>
              <a:t>: Philippe</a:t>
            </a:r>
            <a:endParaRPr lang="fr-BE" dirty="0" smtClean="0"/>
          </a:p>
          <a:p>
            <a:endParaRPr lang="fr-BE" dirty="0" smtClean="0"/>
          </a:p>
          <a:p>
            <a:endParaRPr lang="fr-BE" dirty="0"/>
          </a:p>
        </p:txBody>
      </p:sp>
      <p:sp>
        <p:nvSpPr>
          <p:cNvPr id="5" name="Footer Placeholder 5">
            <a:extLst>
              <a:ext uri="{FF2B5EF4-FFF2-40B4-BE49-F238E27FC236}">
                <a16:creationId xmlns:a16="http://schemas.microsoft.com/office/drawing/2014/main" xmlns="" id="{934AE263-CFA5-47D5-8A70-565708EE30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54000" y="6470706"/>
            <a:ext cx="9904164" cy="365125"/>
          </a:xfrm>
        </p:spPr>
        <p:txBody>
          <a:bodyPr/>
          <a:lstStyle/>
          <a:p>
            <a:r>
              <a:rPr lang="fr-BE" dirty="0"/>
              <a:t>UNamur – Faculté d’Informatique – Master HD 2017-2018</a:t>
            </a:r>
          </a:p>
        </p:txBody>
      </p:sp>
    </p:spTree>
    <p:extLst>
      <p:ext uri="{BB962C8B-B14F-4D97-AF65-F5344CB8AC3E}">
        <p14:creationId xmlns:p14="http://schemas.microsoft.com/office/powerpoint/2010/main" val="2232462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AF513BEB-2B3C-48BA-9A63-9A67E1E87E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800735"/>
          </a:xfrm>
        </p:spPr>
        <p:txBody>
          <a:bodyPr>
            <a:normAutofit/>
          </a:bodyPr>
          <a:lstStyle/>
          <a:p>
            <a:r>
              <a:rPr lang="fr-BE" sz="4000" dirty="0" smtClean="0"/>
              <a:t>Présentation générale</a:t>
            </a:r>
            <a:endParaRPr lang="fr-BE" sz="40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A80639FE-86A7-4315-AC64-B6F970382BD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83718"/>
            <a:ext cx="10515600" cy="446913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fr-BE" sz="3200" dirty="0" smtClean="0">
                <a:sym typeface="Wingdings" panose="05000000000000000000" pitchFamily="2" charset="2"/>
              </a:rPr>
              <a:t>Objectifs fixés:</a:t>
            </a:r>
            <a:endParaRPr lang="fr-BE" dirty="0" smtClean="0">
              <a:sym typeface="Wingdings" panose="05000000000000000000" pitchFamily="2" charset="2"/>
            </a:endParaRPr>
          </a:p>
          <a:p>
            <a:pPr>
              <a:buFont typeface="Arial" charset="0"/>
              <a:buChar char="•"/>
            </a:pPr>
            <a:r>
              <a:rPr lang="fr-BE" sz="2400" dirty="0" smtClean="0">
                <a:sym typeface="Wingdings" panose="05000000000000000000" pitchFamily="2" charset="2"/>
              </a:rPr>
              <a:t>Récupérer des attributs descriptifs simples</a:t>
            </a:r>
          </a:p>
          <a:p>
            <a:pPr>
              <a:buFont typeface="Arial" charset="0"/>
              <a:buChar char="•"/>
            </a:pPr>
            <a:r>
              <a:rPr lang="fr-BE" sz="2400" dirty="0" smtClean="0">
                <a:sym typeface="Wingdings" panose="05000000000000000000" pitchFamily="2" charset="2"/>
              </a:rPr>
              <a:t>Récupérer des sélections de vins</a:t>
            </a:r>
          </a:p>
          <a:p>
            <a:pPr>
              <a:buFont typeface="Arial" charset="0"/>
              <a:buChar char="•"/>
            </a:pPr>
            <a:r>
              <a:rPr lang="fr-BE" sz="2400" dirty="0" smtClean="0">
                <a:sym typeface="Wingdings" panose="05000000000000000000" pitchFamily="2" charset="2"/>
              </a:rPr>
              <a:t>Faire des associations (ex: plat/vin)</a:t>
            </a:r>
          </a:p>
          <a:p>
            <a:pPr>
              <a:buFont typeface="Arial" charset="0"/>
              <a:buChar char="•"/>
            </a:pPr>
            <a:r>
              <a:rPr lang="fr-BE" sz="2400" dirty="0" smtClean="0">
                <a:sym typeface="Wingdings" panose="05000000000000000000" pitchFamily="2" charset="2"/>
              </a:rPr>
              <a:t>Mémoriser une réponse donnée pour l’étendre ou la compléter</a:t>
            </a:r>
          </a:p>
          <a:p>
            <a:pPr>
              <a:buFont typeface="Arial" charset="0"/>
              <a:buChar char="•"/>
            </a:pPr>
            <a:r>
              <a:rPr lang="fr-BE" sz="2400" dirty="0" smtClean="0">
                <a:sym typeface="Wingdings" panose="05000000000000000000" pitchFamily="2" charset="2"/>
              </a:rPr>
              <a:t>Autoriser l’ajout de données dans la base via l’IHM</a:t>
            </a:r>
          </a:p>
          <a:p>
            <a:pPr>
              <a:buFont typeface="Arial" charset="0"/>
              <a:buChar char="•"/>
            </a:pPr>
            <a:r>
              <a:rPr lang="fr-BE" sz="2400" dirty="0" smtClean="0">
                <a:sym typeface="Wingdings" panose="05000000000000000000" pitchFamily="2" charset="2"/>
              </a:rPr>
              <a:t>Mettre en œuvre les outils collaboratifs idoines </a:t>
            </a:r>
          </a:p>
          <a:p>
            <a:pPr>
              <a:buFont typeface="Arial" charset="0"/>
              <a:buChar char="•"/>
            </a:pPr>
            <a:r>
              <a:rPr lang="fr-BE" sz="2400" dirty="0" smtClean="0">
                <a:sym typeface="Wingdings" panose="05000000000000000000" pitchFamily="2" charset="2"/>
              </a:rPr>
              <a:t>Livrer un plan de test avant remise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934AE263-CFA5-47D5-8A70-565708EE30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54000" y="6470706"/>
            <a:ext cx="9904164" cy="365125"/>
          </a:xfrm>
        </p:spPr>
        <p:txBody>
          <a:bodyPr/>
          <a:lstStyle/>
          <a:p>
            <a:r>
              <a:rPr lang="fr-BE" dirty="0"/>
              <a:t>UNamur – Faculté d’Informatique – Master HD 2017-2018</a:t>
            </a:r>
          </a:p>
        </p:txBody>
      </p:sp>
    </p:spTree>
    <p:extLst>
      <p:ext uri="{BB962C8B-B14F-4D97-AF65-F5344CB8AC3E}">
        <p14:creationId xmlns:p14="http://schemas.microsoft.com/office/powerpoint/2010/main" val="8714029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AF513BEB-2B3C-48BA-9A63-9A67E1E87E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800735"/>
          </a:xfrm>
        </p:spPr>
        <p:txBody>
          <a:bodyPr>
            <a:normAutofit/>
          </a:bodyPr>
          <a:lstStyle/>
          <a:p>
            <a:r>
              <a:rPr lang="fr-BE" sz="4000" dirty="0" smtClean="0"/>
              <a:t>Présentation générale</a:t>
            </a:r>
            <a:endParaRPr lang="fr-BE" sz="40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A80639FE-86A7-4315-AC64-B6F970382BD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83718"/>
            <a:ext cx="10515600" cy="4469130"/>
          </a:xfrm>
        </p:spPr>
        <p:txBody>
          <a:bodyPr>
            <a:normAutofit lnSpcReduction="10000"/>
          </a:bodyPr>
          <a:lstStyle/>
          <a:p>
            <a:pPr>
              <a:buFont typeface="Arial" charset="0"/>
              <a:buChar char="•"/>
            </a:pPr>
            <a:r>
              <a:rPr lang="fr-BE" sz="2400" dirty="0" smtClean="0">
                <a:sym typeface="Wingdings" panose="05000000000000000000" pitchFamily="2" charset="2"/>
              </a:rPr>
              <a:t>Traitement d’une question </a:t>
            </a:r>
          </a:p>
          <a:p>
            <a:pPr lvl="1">
              <a:buFont typeface="Arial" charset="0"/>
              <a:buChar char="•"/>
            </a:pPr>
            <a:r>
              <a:rPr lang="fr-BE" sz="2000" dirty="0" smtClean="0">
                <a:sym typeface="Wingdings" panose="05000000000000000000" pitchFamily="2" charset="2"/>
              </a:rPr>
              <a:t>Développement localisé dans </a:t>
            </a:r>
            <a:r>
              <a:rPr lang="fr-BE" sz="2000" dirty="0" err="1" smtClean="0">
                <a:sym typeface="Wingdings" panose="05000000000000000000" pitchFamily="2" charset="2"/>
              </a:rPr>
              <a:t>produire_reponse</a:t>
            </a:r>
            <a:r>
              <a:rPr lang="fr-BE" sz="2000" dirty="0" smtClean="0">
                <a:sym typeface="Wingdings" panose="05000000000000000000" pitchFamily="2" charset="2"/>
              </a:rPr>
              <a:t>/2</a:t>
            </a:r>
          </a:p>
          <a:p>
            <a:pPr lvl="1">
              <a:buFont typeface="Arial" charset="0"/>
              <a:buChar char="•"/>
            </a:pPr>
            <a:r>
              <a:rPr lang="fr-BE" sz="2000" dirty="0" smtClean="0">
                <a:sym typeface="Wingdings" panose="05000000000000000000" pitchFamily="2" charset="2"/>
              </a:rPr>
              <a:t>Basé sur la structure de règles d’Eliza</a:t>
            </a:r>
          </a:p>
          <a:p>
            <a:pPr lvl="1">
              <a:buFont typeface="Arial" charset="0"/>
              <a:buChar char="•"/>
            </a:pPr>
            <a:r>
              <a:rPr lang="fr-BE" sz="2000" dirty="0" smtClean="0">
                <a:sym typeface="Wingdings" panose="05000000000000000000" pitchFamily="2" charset="2"/>
              </a:rPr>
              <a:t>Recherche par mots-clé, réponse par la 1</a:t>
            </a:r>
            <a:r>
              <a:rPr lang="fr-BE" sz="2000" baseline="30000" dirty="0" smtClean="0">
                <a:sym typeface="Wingdings" panose="05000000000000000000" pitchFamily="2" charset="2"/>
              </a:rPr>
              <a:t>ère</a:t>
            </a:r>
            <a:r>
              <a:rPr lang="fr-BE" sz="2000" dirty="0" smtClean="0">
                <a:sym typeface="Wingdings" panose="05000000000000000000" pitchFamily="2" charset="2"/>
              </a:rPr>
              <a:t> règle unifiable</a:t>
            </a:r>
          </a:p>
          <a:p>
            <a:pPr lvl="1">
              <a:buFont typeface="Arial" charset="0"/>
              <a:buChar char="•"/>
            </a:pPr>
            <a:endParaRPr lang="fr-BE" sz="2000" dirty="0" smtClean="0">
              <a:sym typeface="Wingdings" panose="05000000000000000000" pitchFamily="2" charset="2"/>
            </a:endParaRPr>
          </a:p>
          <a:p>
            <a:pPr>
              <a:buFont typeface="Arial" charset="0"/>
              <a:buChar char="•"/>
            </a:pPr>
            <a:r>
              <a:rPr lang="fr-BE" sz="2400" dirty="0" smtClean="0">
                <a:sym typeface="Wingdings" panose="05000000000000000000" pitchFamily="2" charset="2"/>
              </a:rPr>
              <a:t>Traitement sémantique et syntaxique des mots-clé</a:t>
            </a:r>
          </a:p>
          <a:p>
            <a:pPr>
              <a:buFont typeface="Arial" charset="0"/>
              <a:buChar char="•"/>
            </a:pPr>
            <a:endParaRPr lang="fr-BE" sz="2400" dirty="0" smtClean="0">
              <a:sym typeface="Wingdings" panose="05000000000000000000" pitchFamily="2" charset="2"/>
            </a:endParaRPr>
          </a:p>
          <a:p>
            <a:pPr>
              <a:buFont typeface="Arial" charset="0"/>
              <a:buChar char="•"/>
            </a:pPr>
            <a:r>
              <a:rPr lang="fr-BE" sz="2400" dirty="0" smtClean="0">
                <a:sym typeface="Wingdings" panose="05000000000000000000" pitchFamily="2" charset="2"/>
              </a:rPr>
              <a:t>Mémorisation dernière réponses</a:t>
            </a:r>
          </a:p>
          <a:p>
            <a:pPr lvl="1">
              <a:buFont typeface="Arial" charset="0"/>
              <a:buChar char="•"/>
            </a:pPr>
            <a:r>
              <a:rPr lang="fr-BE" sz="2000" dirty="0" err="1" smtClean="0">
                <a:sym typeface="Wingdings" panose="05000000000000000000" pitchFamily="2" charset="2"/>
              </a:rPr>
              <a:t>Re</a:t>
            </a:r>
            <a:r>
              <a:rPr lang="fr-BE" sz="2000" dirty="0" smtClean="0">
                <a:sym typeface="Wingdings" panose="05000000000000000000" pitchFamily="2" charset="2"/>
              </a:rPr>
              <a:t>-satisfaire la question avec d’avantage / d’autres faits</a:t>
            </a:r>
          </a:p>
          <a:p>
            <a:pPr lvl="1">
              <a:buFont typeface="Arial" charset="0"/>
              <a:buChar char="•"/>
            </a:pPr>
            <a:endParaRPr lang="fr-BE" sz="2000" dirty="0" smtClean="0">
              <a:sym typeface="Wingdings" panose="05000000000000000000" pitchFamily="2" charset="2"/>
            </a:endParaRPr>
          </a:p>
          <a:p>
            <a:pPr>
              <a:buFont typeface="Arial" charset="0"/>
              <a:buChar char="•"/>
            </a:pPr>
            <a:r>
              <a:rPr lang="fr-BE" sz="2400" dirty="0" smtClean="0">
                <a:sym typeface="Wingdings" panose="05000000000000000000" pitchFamily="2" charset="2"/>
              </a:rPr>
              <a:t>Module apprentissage</a:t>
            </a:r>
          </a:p>
          <a:p>
            <a:pPr lvl="1">
              <a:buFont typeface="Arial" charset="0"/>
              <a:buChar char="•"/>
            </a:pPr>
            <a:r>
              <a:rPr lang="fr-BE" sz="2000" dirty="0" smtClean="0">
                <a:sym typeface="Wingdings" panose="05000000000000000000" pitchFamily="2" charset="2"/>
              </a:rPr>
              <a:t>Interroger l’utilisateur sur un attribut manquant d’un ID existant</a:t>
            </a:r>
          </a:p>
          <a:p>
            <a:pPr>
              <a:buFont typeface="Arial" charset="0"/>
              <a:buChar char="•"/>
            </a:pPr>
            <a:endParaRPr lang="fr-BE" dirty="0" smtClean="0">
              <a:sym typeface="Wingdings" panose="05000000000000000000" pitchFamily="2" charset="2"/>
            </a:endParaRPr>
          </a:p>
          <a:p>
            <a:pPr>
              <a:buFont typeface="Arial" charset="0"/>
              <a:buChar char="•"/>
            </a:pPr>
            <a:endParaRPr lang="fr-BE" dirty="0" smtClean="0">
              <a:sym typeface="Wingdings" panose="05000000000000000000" pitchFamily="2" charset="2"/>
            </a:endParaRPr>
          </a:p>
          <a:p>
            <a:pPr lvl="1">
              <a:buFont typeface="Arial" charset="0"/>
              <a:buChar char="•"/>
            </a:pPr>
            <a:endParaRPr lang="fr-BE" dirty="0" smtClean="0">
              <a:sym typeface="Wingdings" panose="05000000000000000000" pitchFamily="2" charset="2"/>
            </a:endParaRP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934AE263-CFA5-47D5-8A70-565708EE30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54000" y="6470706"/>
            <a:ext cx="9904164" cy="365125"/>
          </a:xfrm>
        </p:spPr>
        <p:txBody>
          <a:bodyPr/>
          <a:lstStyle/>
          <a:p>
            <a:r>
              <a:rPr lang="fr-BE" dirty="0"/>
              <a:t>UNamur – Faculté d’Informatique – Master HD 2017-2018</a:t>
            </a:r>
          </a:p>
        </p:txBody>
      </p:sp>
    </p:spTree>
    <p:extLst>
      <p:ext uri="{BB962C8B-B14F-4D97-AF65-F5344CB8AC3E}">
        <p14:creationId xmlns:p14="http://schemas.microsoft.com/office/powerpoint/2010/main" val="13584015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AF513BEB-2B3C-48BA-9A63-9A67E1E87E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800735"/>
          </a:xfrm>
        </p:spPr>
        <p:txBody>
          <a:bodyPr>
            <a:normAutofit/>
          </a:bodyPr>
          <a:lstStyle/>
          <a:p>
            <a:r>
              <a:rPr lang="fr-FR" sz="4000" dirty="0"/>
              <a:t>Mots-clé et base de faits</a:t>
            </a:r>
            <a:endParaRPr lang="fr-BE" sz="40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A80639FE-86A7-4315-AC64-B6F970382BD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83718"/>
            <a:ext cx="10515600" cy="4469130"/>
          </a:xfrm>
        </p:spPr>
        <p:txBody>
          <a:bodyPr>
            <a:normAutofit/>
          </a:bodyPr>
          <a:lstStyle/>
          <a:p>
            <a:r>
              <a:rPr lang="fr-FR" sz="2400" dirty="0" smtClean="0"/>
              <a:t>Identification </a:t>
            </a:r>
            <a:r>
              <a:rPr lang="fr-FR" sz="2400" dirty="0"/>
              <a:t>des concepts :</a:t>
            </a:r>
          </a:p>
          <a:p>
            <a:r>
              <a:rPr lang="fr-FR" sz="2400" dirty="0"/>
              <a:t>→ Des </a:t>
            </a:r>
            <a:r>
              <a:rPr lang="fr-FR" sz="2400" u="sng" dirty="0"/>
              <a:t>vins</a:t>
            </a:r>
            <a:r>
              <a:rPr lang="fr-FR" sz="2400" dirty="0"/>
              <a:t> caractérisés par des attributs :</a:t>
            </a:r>
          </a:p>
          <a:p>
            <a:pPr lvl="0"/>
            <a:r>
              <a:rPr lang="fr-FR" sz="2400" dirty="0"/>
              <a:t>Un nom → nom(</a:t>
            </a:r>
            <a:r>
              <a:rPr lang="fr-FR" sz="2400" dirty="0" err="1"/>
              <a:t>id_vin</a:t>
            </a:r>
            <a:r>
              <a:rPr lang="fr-FR" sz="2400" dirty="0"/>
              <a:t>, [</a:t>
            </a:r>
            <a:r>
              <a:rPr lang="fr-FR" sz="2400" dirty="0" err="1"/>
              <a:t>liste,mots</a:t>
            </a:r>
            <a:r>
              <a:rPr lang="fr-FR" sz="2400" dirty="0"/>
              <a:t>])</a:t>
            </a:r>
          </a:p>
          <a:p>
            <a:pPr lvl="0"/>
            <a:r>
              <a:rPr lang="fr-FR" sz="2400" dirty="0"/>
              <a:t>Une bouche → bouche(</a:t>
            </a:r>
            <a:r>
              <a:rPr lang="fr-FR" sz="2400" dirty="0" err="1"/>
              <a:t>id_vin</a:t>
            </a:r>
            <a:r>
              <a:rPr lang="fr-FR" sz="2400" dirty="0"/>
              <a:t>, [[</a:t>
            </a:r>
            <a:r>
              <a:rPr lang="fr-FR" sz="2400" dirty="0" err="1"/>
              <a:t>listes,mots</a:t>
            </a:r>
            <a:r>
              <a:rPr lang="fr-FR" sz="2400" dirty="0"/>
              <a:t>]])</a:t>
            </a:r>
          </a:p>
          <a:p>
            <a:pPr lvl="0"/>
            <a:r>
              <a:rPr lang="fr-FR" sz="2400" dirty="0"/>
              <a:t>Un nez → nez(</a:t>
            </a:r>
            <a:r>
              <a:rPr lang="fr-FR" sz="2400" dirty="0" err="1"/>
              <a:t>id_vin</a:t>
            </a:r>
            <a:r>
              <a:rPr lang="fr-FR" sz="2400" dirty="0"/>
              <a:t>, [[</a:t>
            </a:r>
            <a:r>
              <a:rPr lang="fr-FR" sz="2400" dirty="0" err="1"/>
              <a:t>listes,mots</a:t>
            </a:r>
            <a:r>
              <a:rPr lang="fr-FR" sz="2400" dirty="0"/>
              <a:t>]])</a:t>
            </a:r>
          </a:p>
          <a:p>
            <a:pPr lvl="0"/>
            <a:r>
              <a:rPr lang="fr-FR" sz="2400" dirty="0"/>
              <a:t>Un prix → prix(</a:t>
            </a:r>
            <a:r>
              <a:rPr lang="fr-FR" sz="2400" dirty="0" err="1"/>
              <a:t>id_vin</a:t>
            </a:r>
            <a:r>
              <a:rPr lang="fr-FR" sz="2400" dirty="0"/>
              <a:t>, nombre)</a:t>
            </a:r>
          </a:p>
          <a:p>
            <a:pPr lvl="0"/>
            <a:r>
              <a:rPr lang="fr-FR" sz="2400" dirty="0"/>
              <a:t>Une région → région(</a:t>
            </a:r>
            <a:r>
              <a:rPr lang="fr-FR" sz="2400" dirty="0" err="1"/>
              <a:t>id_vin</a:t>
            </a:r>
            <a:r>
              <a:rPr lang="fr-FR" sz="2400" dirty="0"/>
              <a:t>, mot)</a:t>
            </a:r>
          </a:p>
          <a:p>
            <a:pPr lvl="0"/>
            <a:r>
              <a:rPr lang="fr-FR" sz="2400" dirty="0"/>
              <a:t>Une description → description(id, [[</a:t>
            </a:r>
            <a:r>
              <a:rPr lang="fr-FR" sz="2400" dirty="0" err="1"/>
              <a:t>listes,mots</a:t>
            </a:r>
            <a:r>
              <a:rPr lang="fr-FR" sz="2400" dirty="0"/>
              <a:t>]])</a:t>
            </a:r>
          </a:p>
          <a:p>
            <a:r>
              <a:rPr lang="fr-FR" sz="2400" dirty="0"/>
              <a:t>→ Des </a:t>
            </a:r>
            <a:r>
              <a:rPr lang="fr-FR" sz="2400" u="sng" dirty="0"/>
              <a:t>questions</a:t>
            </a:r>
            <a:r>
              <a:rPr lang="fr-FR" sz="2400" dirty="0"/>
              <a:t> organisées en catégories et en types</a:t>
            </a:r>
          </a:p>
          <a:p>
            <a:pPr>
              <a:buFont typeface="Arial" charset="0"/>
              <a:buChar char="•"/>
            </a:pPr>
            <a:endParaRPr lang="fr-BE" dirty="0" smtClean="0">
              <a:sym typeface="Wingdings" panose="05000000000000000000" pitchFamily="2" charset="2"/>
            </a:endParaRPr>
          </a:p>
          <a:p>
            <a:pPr>
              <a:buFont typeface="Arial" charset="0"/>
              <a:buChar char="•"/>
            </a:pPr>
            <a:endParaRPr lang="fr-BE" dirty="0" smtClean="0">
              <a:sym typeface="Wingdings" panose="05000000000000000000" pitchFamily="2" charset="2"/>
            </a:endParaRPr>
          </a:p>
          <a:p>
            <a:pPr lvl="1">
              <a:buFont typeface="Arial" charset="0"/>
              <a:buChar char="•"/>
            </a:pPr>
            <a:endParaRPr lang="fr-BE" dirty="0" smtClean="0">
              <a:sym typeface="Wingdings" panose="05000000000000000000" pitchFamily="2" charset="2"/>
            </a:endParaRP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934AE263-CFA5-47D5-8A70-565708EE30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54000" y="6470706"/>
            <a:ext cx="9904164" cy="365125"/>
          </a:xfrm>
        </p:spPr>
        <p:txBody>
          <a:bodyPr/>
          <a:lstStyle/>
          <a:p>
            <a:r>
              <a:rPr lang="fr-BE" dirty="0"/>
              <a:t>UNamur – Faculté d’Informatique – Master HD 2017-2018</a:t>
            </a:r>
          </a:p>
        </p:txBody>
      </p:sp>
    </p:spTree>
    <p:extLst>
      <p:ext uri="{BB962C8B-B14F-4D97-AF65-F5344CB8AC3E}">
        <p14:creationId xmlns:p14="http://schemas.microsoft.com/office/powerpoint/2010/main" val="983123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AF513BEB-2B3C-48BA-9A63-9A67E1E87E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800735"/>
          </a:xfrm>
        </p:spPr>
        <p:txBody>
          <a:bodyPr>
            <a:normAutofit/>
          </a:bodyPr>
          <a:lstStyle/>
          <a:p>
            <a:r>
              <a:rPr lang="fr-BE" sz="4000" dirty="0" smtClean="0"/>
              <a:t>Présentation générale</a:t>
            </a:r>
            <a:endParaRPr lang="fr-BE" sz="40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A80639FE-86A7-4315-AC64-B6F970382BD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83718"/>
            <a:ext cx="10515600" cy="4469130"/>
          </a:xfrm>
        </p:spPr>
        <p:txBody>
          <a:bodyPr>
            <a:normAutofit fontScale="92500" lnSpcReduction="20000"/>
          </a:bodyPr>
          <a:lstStyle/>
          <a:p>
            <a:r>
              <a:rPr lang="fr-FR" dirty="0"/>
              <a:t>Principe : 1 type de question = 1 mot-clé significatif</a:t>
            </a:r>
          </a:p>
          <a:p>
            <a:r>
              <a:rPr lang="fr-FR" dirty="0"/>
              <a:t>Identification des catégories de types de questions :</a:t>
            </a:r>
          </a:p>
          <a:p>
            <a:pPr lvl="0"/>
            <a:r>
              <a:rPr lang="fr-FR" dirty="0"/>
              <a:t>R1 : vin → attribut</a:t>
            </a:r>
          </a:p>
          <a:p>
            <a:pPr lvl="1"/>
            <a:r>
              <a:rPr lang="fr-FR" dirty="0"/>
              <a:t>Types : nez, bouche, région, prix, description</a:t>
            </a:r>
          </a:p>
          <a:p>
            <a:pPr lvl="0"/>
            <a:r>
              <a:rPr lang="fr-FR" dirty="0"/>
              <a:t>R2 : attribut → vins</a:t>
            </a:r>
          </a:p>
          <a:p>
            <a:pPr lvl="1"/>
            <a:r>
              <a:rPr lang="fr-FR" dirty="0"/>
              <a:t>Types : région et prix (plusieurs types)</a:t>
            </a:r>
          </a:p>
          <a:p>
            <a:pPr lvl="0"/>
            <a:r>
              <a:rPr lang="fr-FR" dirty="0"/>
              <a:t>R3 : associations plat-vin</a:t>
            </a:r>
          </a:p>
          <a:p>
            <a:pPr lvl="1"/>
            <a:r>
              <a:rPr lang="fr-FR" dirty="0"/>
              <a:t>Types : plat → vins et vin → plats</a:t>
            </a:r>
          </a:p>
          <a:p>
            <a:pPr lvl="0"/>
            <a:r>
              <a:rPr lang="fr-FR" dirty="0"/>
              <a:t>R4 : Mémorisation</a:t>
            </a:r>
          </a:p>
          <a:p>
            <a:pPr lvl="1"/>
            <a:r>
              <a:rPr lang="fr-FR" dirty="0"/>
              <a:t>Types liste de vins et vin → attribut</a:t>
            </a:r>
          </a:p>
          <a:p>
            <a:r>
              <a:rPr lang="fr-FR" dirty="0"/>
              <a:t>Gestion des variantes → règles de simplification</a:t>
            </a:r>
          </a:p>
          <a:p>
            <a:r>
              <a:rPr lang="fr-FR" dirty="0"/>
              <a:t>Gestion des conflits → pondération</a:t>
            </a:r>
          </a:p>
          <a:p>
            <a:pPr>
              <a:buFont typeface="Arial" charset="0"/>
              <a:buChar char="•"/>
            </a:pPr>
            <a:endParaRPr lang="fr-BE" dirty="0" smtClean="0">
              <a:sym typeface="Wingdings" panose="05000000000000000000" pitchFamily="2" charset="2"/>
            </a:endParaRPr>
          </a:p>
          <a:p>
            <a:pPr>
              <a:buFont typeface="Arial" charset="0"/>
              <a:buChar char="•"/>
            </a:pPr>
            <a:endParaRPr lang="fr-BE" dirty="0" smtClean="0">
              <a:sym typeface="Wingdings" panose="05000000000000000000" pitchFamily="2" charset="2"/>
            </a:endParaRPr>
          </a:p>
          <a:p>
            <a:pPr lvl="1">
              <a:buFont typeface="Arial" charset="0"/>
              <a:buChar char="•"/>
            </a:pPr>
            <a:endParaRPr lang="fr-BE" dirty="0" smtClean="0">
              <a:sym typeface="Wingdings" panose="05000000000000000000" pitchFamily="2" charset="2"/>
            </a:endParaRP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934AE263-CFA5-47D5-8A70-565708EE30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54000" y="6470706"/>
            <a:ext cx="9904164" cy="365125"/>
          </a:xfrm>
        </p:spPr>
        <p:txBody>
          <a:bodyPr/>
          <a:lstStyle/>
          <a:p>
            <a:r>
              <a:rPr lang="fr-BE" dirty="0"/>
              <a:t>UNamur – Faculté d’Informatique – Master HD 2017-2018</a:t>
            </a:r>
          </a:p>
        </p:txBody>
      </p:sp>
    </p:spTree>
    <p:extLst>
      <p:ext uri="{BB962C8B-B14F-4D97-AF65-F5344CB8AC3E}">
        <p14:creationId xmlns:p14="http://schemas.microsoft.com/office/powerpoint/2010/main" val="5423655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AF513BEB-2B3C-48BA-9A63-9A67E1E87E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800735"/>
          </a:xfrm>
        </p:spPr>
        <p:txBody>
          <a:bodyPr>
            <a:normAutofit/>
          </a:bodyPr>
          <a:lstStyle/>
          <a:p>
            <a:r>
              <a:rPr lang="fr-BE" sz="4000" dirty="0" smtClean="0"/>
              <a:t>Unification des règles </a:t>
            </a:r>
            <a:endParaRPr lang="fr-BE" sz="40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A80639FE-86A7-4315-AC64-B6F970382BD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15845"/>
            <a:ext cx="10515600" cy="4637003"/>
          </a:xfrm>
        </p:spPr>
        <p:txBody>
          <a:bodyPr>
            <a:normAutofit/>
          </a:bodyPr>
          <a:lstStyle/>
          <a:p>
            <a:pPr>
              <a:buFont typeface="Arial" charset="0"/>
              <a:buChar char="•"/>
            </a:pPr>
            <a:r>
              <a:rPr lang="fr-BE" sz="2400" dirty="0" smtClean="0">
                <a:sym typeface="Wingdings" panose="05000000000000000000" pitchFamily="2" charset="2"/>
              </a:rPr>
              <a:t>Structure d’une règle:</a:t>
            </a:r>
          </a:p>
          <a:p>
            <a:pPr>
              <a:buFont typeface="Arial" charset="0"/>
              <a:buChar char="•"/>
            </a:pPr>
            <a:endParaRPr lang="fr-BE" sz="2400" dirty="0">
              <a:sym typeface="Wingdings" panose="05000000000000000000" pitchFamily="2" charset="2"/>
            </a:endParaRPr>
          </a:p>
          <a:p>
            <a:pPr>
              <a:buFont typeface="Arial" charset="0"/>
              <a:buChar char="•"/>
            </a:pPr>
            <a:endParaRPr lang="fr-BE" sz="2400" dirty="0" smtClean="0">
              <a:sym typeface="Wingdings" panose="05000000000000000000" pitchFamily="2" charset="2"/>
            </a:endParaRPr>
          </a:p>
          <a:p>
            <a:pPr>
              <a:buFont typeface="Arial" charset="0"/>
              <a:buChar char="•"/>
            </a:pPr>
            <a:r>
              <a:rPr lang="fr-BE" sz="2400" dirty="0" smtClean="0">
                <a:sym typeface="Wingdings" panose="05000000000000000000" pitchFamily="2" charset="2"/>
              </a:rPr>
              <a:t>Processus de recherche:</a:t>
            </a:r>
          </a:p>
          <a:p>
            <a:pPr lvl="1">
              <a:buFont typeface="Arial" charset="0"/>
              <a:buChar char="•"/>
            </a:pPr>
            <a:r>
              <a:rPr lang="fr-BE" sz="2000" dirty="0" smtClean="0">
                <a:sym typeface="Wingdings" panose="05000000000000000000" pitchFamily="2" charset="2"/>
              </a:rPr>
              <a:t>Identification des </a:t>
            </a:r>
            <a:r>
              <a:rPr lang="fr-BE" sz="2000" dirty="0" smtClean="0">
                <a:sym typeface="Wingdings" panose="05000000000000000000" pitchFamily="2" charset="2"/>
              </a:rPr>
              <a:t>mots-clé</a:t>
            </a:r>
          </a:p>
          <a:p>
            <a:pPr lvl="1">
              <a:buFont typeface="Arial" charset="0"/>
              <a:buChar char="•"/>
            </a:pPr>
            <a:r>
              <a:rPr lang="fr-BE" sz="2000" dirty="0" smtClean="0">
                <a:sym typeface="Wingdings" panose="05000000000000000000" pitchFamily="2" charset="2"/>
              </a:rPr>
              <a:t>Recherche </a:t>
            </a:r>
            <a:r>
              <a:rPr lang="fr-BE" sz="2000" dirty="0" smtClean="0">
                <a:sym typeface="Wingdings" panose="05000000000000000000" pitchFamily="2" charset="2"/>
              </a:rPr>
              <a:t>par itération en ordre décroissant de poids par mot.</a:t>
            </a:r>
          </a:p>
          <a:p>
            <a:pPr>
              <a:buFont typeface="Arial" charset="0"/>
              <a:buChar char="•"/>
            </a:pPr>
            <a:r>
              <a:rPr lang="fr-BE" sz="2400" dirty="0" smtClean="0">
                <a:sym typeface="Wingdings" panose="05000000000000000000" pitchFamily="2" charset="2"/>
              </a:rPr>
              <a:t>Unification avec une règle ssi:</a:t>
            </a:r>
          </a:p>
          <a:p>
            <a:pPr lvl="1">
              <a:buFont typeface="Arial" charset="0"/>
              <a:buChar char="•"/>
            </a:pPr>
            <a:r>
              <a:rPr lang="fr-BE" sz="2000" dirty="0" smtClean="0">
                <a:solidFill>
                  <a:srgbClr val="002060"/>
                </a:solidFill>
                <a:latin typeface="Courier New" charset="0"/>
                <a:ea typeface="Courier New" charset="0"/>
                <a:cs typeface="Courier New" charset="0"/>
                <a:sym typeface="Wingdings" panose="05000000000000000000" pitchFamily="2" charset="2"/>
              </a:rPr>
              <a:t>match/2</a:t>
            </a:r>
            <a:r>
              <a:rPr lang="fr-BE" sz="2000" dirty="0" smtClean="0">
                <a:solidFill>
                  <a:srgbClr val="002060"/>
                </a:solidFill>
                <a:sym typeface="Wingdings" panose="05000000000000000000" pitchFamily="2" charset="2"/>
              </a:rPr>
              <a:t> </a:t>
            </a:r>
            <a:r>
              <a:rPr lang="fr-BE" sz="2000" dirty="0" smtClean="0">
                <a:sym typeface="Wingdings" panose="05000000000000000000" pitchFamily="2" charset="2"/>
              </a:rPr>
              <a:t>: resserrer ou relâcher analyse sémantique et récupération d’une variable</a:t>
            </a:r>
          </a:p>
          <a:p>
            <a:pPr lvl="1">
              <a:buFont typeface="Arial" charset="0"/>
              <a:buChar char="•"/>
            </a:pPr>
            <a:r>
              <a:rPr lang="fr-BE" sz="2000" dirty="0">
                <a:solidFill>
                  <a:srgbClr val="002060"/>
                </a:solidFill>
                <a:latin typeface="Courier New" charset="0"/>
                <a:ea typeface="Courier New" charset="0"/>
                <a:cs typeface="Courier New" charset="0"/>
                <a:sym typeface="Wingdings" panose="05000000000000000000" pitchFamily="2" charset="2"/>
              </a:rPr>
              <a:t>a</a:t>
            </a:r>
            <a:r>
              <a:rPr lang="fr-BE" sz="2000" dirty="0" smtClean="0">
                <a:solidFill>
                  <a:srgbClr val="002060"/>
                </a:solidFill>
                <a:latin typeface="Courier New" charset="0"/>
                <a:ea typeface="Courier New" charset="0"/>
                <a:cs typeface="Courier New" charset="0"/>
                <a:sym typeface="Wingdings" panose="05000000000000000000" pitchFamily="2" charset="2"/>
              </a:rPr>
              <a:t>utres_conditions</a:t>
            </a:r>
            <a:r>
              <a:rPr lang="fr-BE" sz="2000" dirty="0" smtClean="0">
                <a:sym typeface="Wingdings" panose="05000000000000000000" pitchFamily="2" charset="2"/>
              </a:rPr>
              <a:t> satisfaites</a:t>
            </a:r>
          </a:p>
          <a:p>
            <a:pPr lvl="1">
              <a:buFont typeface="Arial" charset="0"/>
              <a:buChar char="•"/>
            </a:pPr>
            <a:r>
              <a:rPr lang="fr-BE" sz="2000" dirty="0" smtClean="0">
                <a:sym typeface="Wingdings" panose="05000000000000000000" pitchFamily="2" charset="2"/>
              </a:rPr>
              <a:t>Sinon GGS retourne une erreur propre à la règle</a:t>
            </a:r>
          </a:p>
          <a:p>
            <a:pPr lvl="1">
              <a:buFont typeface="Arial" charset="0"/>
              <a:buChar char="•"/>
            </a:pPr>
            <a:r>
              <a:rPr lang="fr-BE" sz="2000" dirty="0" smtClean="0">
                <a:sym typeface="Wingdings" panose="05000000000000000000" pitchFamily="2" charset="2"/>
              </a:rPr>
              <a:t>Mémorisation de la réponse retournée</a:t>
            </a:r>
          </a:p>
          <a:p>
            <a:pPr lvl="1">
              <a:buFont typeface="Arial" charset="0"/>
              <a:buChar char="•"/>
            </a:pPr>
            <a:endParaRPr lang="fr-BE" dirty="0" smtClean="0">
              <a:sym typeface="Wingdings" panose="05000000000000000000" pitchFamily="2" charset="2"/>
            </a:endParaRPr>
          </a:p>
          <a:p>
            <a:pPr lvl="1">
              <a:buFont typeface="Arial" charset="0"/>
              <a:buChar char="•"/>
            </a:pPr>
            <a:endParaRPr lang="fr-BE" dirty="0" smtClean="0">
              <a:sym typeface="Wingdings" panose="05000000000000000000" pitchFamily="2" charset="2"/>
            </a:endParaRPr>
          </a:p>
          <a:p>
            <a:pPr lvl="1">
              <a:buFont typeface="Arial" charset="0"/>
              <a:buChar char="•"/>
            </a:pPr>
            <a:endParaRPr lang="fr-BE" dirty="0" smtClean="0">
              <a:sym typeface="Wingdings" panose="05000000000000000000" pitchFamily="2" charset="2"/>
            </a:endParaRPr>
          </a:p>
          <a:p>
            <a:pPr lvl="1">
              <a:buFont typeface="Arial" charset="0"/>
              <a:buChar char="•"/>
            </a:pPr>
            <a:endParaRPr lang="fr-BE" dirty="0" smtClean="0">
              <a:sym typeface="Wingdings" panose="05000000000000000000" pitchFamily="2" charset="2"/>
            </a:endParaRPr>
          </a:p>
          <a:p>
            <a:pPr>
              <a:buFont typeface="Arial" charset="0"/>
              <a:buChar char="•"/>
            </a:pPr>
            <a:endParaRPr lang="fr-BE" dirty="0" smtClean="0">
              <a:sym typeface="Wingdings" panose="05000000000000000000" pitchFamily="2" charset="2"/>
            </a:endParaRPr>
          </a:p>
          <a:p>
            <a:pPr lvl="1">
              <a:buFont typeface="Arial" charset="0"/>
              <a:buChar char="•"/>
            </a:pPr>
            <a:endParaRPr lang="fr-BE" dirty="0" smtClean="0">
              <a:sym typeface="Wingdings" panose="05000000000000000000" pitchFamily="2" charset="2"/>
            </a:endParaRP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934AE263-CFA5-47D5-8A70-565708EE30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54000" y="6470706"/>
            <a:ext cx="9904164" cy="365125"/>
          </a:xfrm>
        </p:spPr>
        <p:txBody>
          <a:bodyPr/>
          <a:lstStyle/>
          <a:p>
            <a:r>
              <a:rPr lang="fr-BE" dirty="0"/>
              <a:t>UNamur – Faculté d’Informatique – Master HD 2017-2018</a:t>
            </a:r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4358" y="1845924"/>
            <a:ext cx="10249442" cy="10178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31044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AF513BEB-2B3C-48BA-9A63-9A67E1E87E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800735"/>
          </a:xfrm>
        </p:spPr>
        <p:txBody>
          <a:bodyPr>
            <a:normAutofit/>
          </a:bodyPr>
          <a:lstStyle/>
          <a:p>
            <a:r>
              <a:rPr lang="fr-BE" sz="4000" dirty="0" smtClean="0"/>
              <a:t>Unification des règles </a:t>
            </a:r>
            <a:endParaRPr lang="fr-BE" sz="40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A80639FE-86A7-4315-AC64-B6F970382BD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15845"/>
            <a:ext cx="10515600" cy="4637003"/>
          </a:xfrm>
        </p:spPr>
        <p:txBody>
          <a:bodyPr>
            <a:normAutofit/>
          </a:bodyPr>
          <a:lstStyle/>
          <a:p>
            <a:pPr>
              <a:buFont typeface="Arial" charset="0"/>
              <a:buChar char="•"/>
            </a:pPr>
            <a:r>
              <a:rPr lang="fr-BE" sz="2400" dirty="0" smtClean="0">
                <a:sym typeface="Wingdings" panose="05000000000000000000" pitchFamily="2" charset="2"/>
              </a:rPr>
              <a:t>Mémorisation par </a:t>
            </a:r>
            <a:r>
              <a:rPr lang="fr-BE" sz="2400" dirty="0" err="1" smtClean="0">
                <a:sym typeface="Wingdings" panose="05000000000000000000" pitchFamily="2" charset="2"/>
              </a:rPr>
              <a:t>philippe</a:t>
            </a:r>
            <a:endParaRPr lang="fr-BE" sz="2000" dirty="0" smtClean="0">
              <a:sym typeface="Wingdings" panose="05000000000000000000" pitchFamily="2" charset="2"/>
            </a:endParaRPr>
          </a:p>
          <a:p>
            <a:pPr lvl="1">
              <a:buFont typeface="Arial" charset="0"/>
              <a:buChar char="•"/>
            </a:pPr>
            <a:endParaRPr lang="fr-BE" dirty="0" smtClean="0">
              <a:sym typeface="Wingdings" panose="05000000000000000000" pitchFamily="2" charset="2"/>
            </a:endParaRPr>
          </a:p>
          <a:p>
            <a:pPr lvl="1">
              <a:buFont typeface="Arial" charset="0"/>
              <a:buChar char="•"/>
            </a:pPr>
            <a:endParaRPr lang="fr-BE" dirty="0" smtClean="0">
              <a:sym typeface="Wingdings" panose="05000000000000000000" pitchFamily="2" charset="2"/>
            </a:endParaRPr>
          </a:p>
          <a:p>
            <a:pPr lvl="1">
              <a:buFont typeface="Arial" charset="0"/>
              <a:buChar char="•"/>
            </a:pPr>
            <a:endParaRPr lang="fr-BE" dirty="0" smtClean="0">
              <a:sym typeface="Wingdings" panose="05000000000000000000" pitchFamily="2" charset="2"/>
            </a:endParaRPr>
          </a:p>
          <a:p>
            <a:pPr lvl="1">
              <a:buFont typeface="Arial" charset="0"/>
              <a:buChar char="•"/>
            </a:pPr>
            <a:endParaRPr lang="fr-BE" dirty="0" smtClean="0">
              <a:sym typeface="Wingdings" panose="05000000000000000000" pitchFamily="2" charset="2"/>
            </a:endParaRPr>
          </a:p>
          <a:p>
            <a:pPr>
              <a:buFont typeface="Arial" charset="0"/>
              <a:buChar char="•"/>
            </a:pPr>
            <a:endParaRPr lang="fr-BE" dirty="0" smtClean="0">
              <a:sym typeface="Wingdings" panose="05000000000000000000" pitchFamily="2" charset="2"/>
            </a:endParaRPr>
          </a:p>
          <a:p>
            <a:pPr lvl="1">
              <a:buFont typeface="Arial" charset="0"/>
              <a:buChar char="•"/>
            </a:pPr>
            <a:endParaRPr lang="fr-BE" dirty="0" smtClean="0">
              <a:sym typeface="Wingdings" panose="05000000000000000000" pitchFamily="2" charset="2"/>
            </a:endParaRP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934AE263-CFA5-47D5-8A70-565708EE30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54000" y="6470706"/>
            <a:ext cx="9904164" cy="365125"/>
          </a:xfrm>
        </p:spPr>
        <p:txBody>
          <a:bodyPr/>
          <a:lstStyle/>
          <a:p>
            <a:r>
              <a:rPr lang="fr-BE" dirty="0"/>
              <a:t>UNamur – Faculté d’Informatique – Master HD 2017-2018</a:t>
            </a:r>
          </a:p>
        </p:txBody>
      </p:sp>
    </p:spTree>
    <p:extLst>
      <p:ext uri="{BB962C8B-B14F-4D97-AF65-F5344CB8AC3E}">
        <p14:creationId xmlns:p14="http://schemas.microsoft.com/office/powerpoint/2010/main" val="18181162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AF513BEB-2B3C-48BA-9A63-9A67E1E87E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800735"/>
          </a:xfrm>
        </p:spPr>
        <p:txBody>
          <a:bodyPr>
            <a:normAutofit/>
          </a:bodyPr>
          <a:lstStyle/>
          <a:p>
            <a:r>
              <a:rPr lang="fr-BE" sz="4000" dirty="0" smtClean="0"/>
              <a:t>Module apprentissage</a:t>
            </a:r>
            <a:endParaRPr lang="fr-BE" sz="40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A80639FE-86A7-4315-AC64-B6F970382BD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15845"/>
            <a:ext cx="10515600" cy="4637003"/>
          </a:xfrm>
        </p:spPr>
        <p:txBody>
          <a:bodyPr>
            <a:normAutofit/>
          </a:bodyPr>
          <a:lstStyle/>
          <a:p>
            <a:pPr>
              <a:buFont typeface="Arial" charset="0"/>
              <a:buChar char="•"/>
            </a:pPr>
            <a:r>
              <a:rPr lang="fr-BE" sz="2400" dirty="0" smtClean="0">
                <a:sym typeface="Wingdings" panose="05000000000000000000" pitchFamily="2" charset="2"/>
              </a:rPr>
              <a:t>Idée: être capable d’enrichir la base de connaissance par l’utilisateur</a:t>
            </a:r>
          </a:p>
          <a:p>
            <a:pPr>
              <a:buFont typeface="Arial" charset="0"/>
              <a:buChar char="•"/>
            </a:pPr>
            <a:r>
              <a:rPr lang="fr-BE" sz="2400" dirty="0" smtClean="0">
                <a:sym typeface="Wingdings" panose="05000000000000000000" pitchFamily="2" charset="2"/>
              </a:rPr>
              <a:t>Proposé sous forme de concept dans « bouche » et « nez »</a:t>
            </a:r>
          </a:p>
          <a:p>
            <a:pPr>
              <a:buFont typeface="Arial" charset="0"/>
              <a:buChar char="•"/>
            </a:pPr>
            <a:r>
              <a:rPr lang="fr-BE" sz="2400" dirty="0" smtClean="0">
                <a:sym typeface="Wingdings" panose="05000000000000000000" pitchFamily="2" charset="2"/>
              </a:rPr>
              <a:t>Implémentation:</a:t>
            </a:r>
          </a:p>
          <a:p>
            <a:pPr lvl="1">
              <a:buFont typeface="Arial" charset="0"/>
              <a:buChar char="•"/>
            </a:pPr>
            <a:r>
              <a:rPr lang="fr-BE" sz="2000" dirty="0" smtClean="0">
                <a:sym typeface="Wingdings" panose="05000000000000000000" pitchFamily="2" charset="2"/>
              </a:rPr>
              <a:t>Récupération de la saisie (le plus difficile!) via l’utilitaire de M. Jaquet</a:t>
            </a:r>
          </a:p>
          <a:p>
            <a:pPr lvl="1">
              <a:buFont typeface="Arial" charset="0"/>
              <a:buChar char="•"/>
            </a:pPr>
            <a:r>
              <a:rPr lang="fr-BE" sz="2000" dirty="0" smtClean="0">
                <a:sym typeface="Wingdings" panose="05000000000000000000" pitchFamily="2" charset="2"/>
              </a:rPr>
              <a:t>Transformation liste de mots en liste de listes: </a:t>
            </a:r>
            <a:r>
              <a:rPr lang="fr-BE" sz="2000" dirty="0" err="1" smtClean="0">
                <a:solidFill>
                  <a:srgbClr val="002060"/>
                </a:solidFill>
                <a:latin typeface="Courier New" charset="0"/>
                <a:ea typeface="Courier New" charset="0"/>
                <a:cs typeface="Courier New" charset="0"/>
                <a:sym typeface="Wingdings" panose="05000000000000000000" pitchFamily="2" charset="2"/>
              </a:rPr>
              <a:t>atomic_list_concat</a:t>
            </a:r>
            <a:r>
              <a:rPr lang="fr-BE" sz="2000" dirty="0" smtClean="0">
                <a:solidFill>
                  <a:srgbClr val="002060"/>
                </a:solidFill>
                <a:latin typeface="Courier New" charset="0"/>
                <a:ea typeface="Courier New" charset="0"/>
                <a:cs typeface="Courier New" charset="0"/>
                <a:sym typeface="Wingdings" panose="05000000000000000000" pitchFamily="2" charset="2"/>
              </a:rPr>
              <a:t>/3.</a:t>
            </a:r>
          </a:p>
          <a:p>
            <a:pPr lvl="1">
              <a:buFont typeface="Arial" charset="0"/>
              <a:buChar char="•"/>
            </a:pPr>
            <a:r>
              <a:rPr lang="fr-BE" sz="2000" dirty="0" smtClean="0">
                <a:sym typeface="Wingdings" panose="05000000000000000000" pitchFamily="2" charset="2"/>
              </a:rPr>
              <a:t>Création prédicat</a:t>
            </a:r>
            <a:r>
              <a:rPr lang="fr-BE" sz="2000" dirty="0">
                <a:sym typeface="Wingdings" panose="05000000000000000000" pitchFamily="2" charset="2"/>
              </a:rPr>
              <a:t>: </a:t>
            </a:r>
            <a:r>
              <a:rPr lang="fr-BE" sz="2000" dirty="0">
                <a:solidFill>
                  <a:srgbClr val="002060"/>
                </a:solidFill>
                <a:latin typeface="Courier New" charset="0"/>
                <a:ea typeface="Courier New" charset="0"/>
                <a:cs typeface="Courier New" charset="0"/>
                <a:sym typeface="Wingdings" panose="05000000000000000000" pitchFamily="2" charset="2"/>
              </a:rPr>
              <a:t>Fact =.. [bouche, </a:t>
            </a:r>
            <a:r>
              <a:rPr lang="fr-BE" sz="2000" dirty="0" smtClean="0">
                <a:solidFill>
                  <a:srgbClr val="002060"/>
                </a:solidFill>
                <a:latin typeface="Courier New" charset="0"/>
                <a:ea typeface="Courier New" charset="0"/>
                <a:cs typeface="Courier New" charset="0"/>
                <a:sym typeface="Wingdings" panose="05000000000000000000" pitchFamily="2" charset="2"/>
              </a:rPr>
              <a:t>ID, [description]].</a:t>
            </a:r>
          </a:p>
          <a:p>
            <a:pPr lvl="1">
              <a:buFont typeface="Arial" charset="0"/>
              <a:buChar char="•"/>
            </a:pPr>
            <a:r>
              <a:rPr lang="fr-BE" sz="2000" dirty="0" smtClean="0">
                <a:sym typeface="Wingdings" panose="05000000000000000000" pitchFamily="2" charset="2"/>
              </a:rPr>
              <a:t>Ajout/Suppression dans la base de connaissance</a:t>
            </a:r>
          </a:p>
          <a:p>
            <a:pPr lvl="2">
              <a:buFont typeface="Arial" charset="0"/>
              <a:buChar char="•"/>
            </a:pPr>
            <a:r>
              <a:rPr lang="fr-BE" dirty="0" err="1">
                <a:solidFill>
                  <a:srgbClr val="002060"/>
                </a:solidFill>
                <a:latin typeface="Courier New" charset="0"/>
                <a:ea typeface="Courier New" charset="0"/>
                <a:cs typeface="Courier New" charset="0"/>
                <a:sym typeface="Wingdings" panose="05000000000000000000" pitchFamily="2" charset="2"/>
              </a:rPr>
              <a:t>a</a:t>
            </a:r>
            <a:r>
              <a:rPr lang="fr-BE" dirty="0" err="1" smtClean="0">
                <a:solidFill>
                  <a:srgbClr val="002060"/>
                </a:solidFill>
                <a:latin typeface="Courier New" charset="0"/>
                <a:ea typeface="Courier New" charset="0"/>
                <a:cs typeface="Courier New" charset="0"/>
                <a:sym typeface="Wingdings" panose="05000000000000000000" pitchFamily="2" charset="2"/>
              </a:rPr>
              <a:t>ssert</a:t>
            </a:r>
            <a:r>
              <a:rPr lang="fr-BE" dirty="0" smtClean="0">
                <a:solidFill>
                  <a:srgbClr val="002060"/>
                </a:solidFill>
                <a:latin typeface="Courier New" charset="0"/>
                <a:ea typeface="Courier New" charset="0"/>
                <a:cs typeface="Courier New" charset="0"/>
                <a:sym typeface="Wingdings" panose="05000000000000000000" pitchFamily="2" charset="2"/>
              </a:rPr>
              <a:t>/1</a:t>
            </a:r>
          </a:p>
          <a:p>
            <a:pPr lvl="2">
              <a:buFont typeface="Arial" charset="0"/>
              <a:buChar char="•"/>
            </a:pPr>
            <a:r>
              <a:rPr lang="fr-BE" dirty="0" err="1" smtClean="0">
                <a:solidFill>
                  <a:srgbClr val="002060"/>
                </a:solidFill>
                <a:latin typeface="Courier New" charset="0"/>
                <a:ea typeface="Courier New" charset="0"/>
                <a:cs typeface="Courier New" charset="0"/>
                <a:sym typeface="Wingdings" panose="05000000000000000000" pitchFamily="2" charset="2"/>
              </a:rPr>
              <a:t>Retractall</a:t>
            </a:r>
            <a:r>
              <a:rPr lang="fr-BE" dirty="0" smtClean="0">
                <a:solidFill>
                  <a:srgbClr val="002060"/>
                </a:solidFill>
                <a:latin typeface="Courier New" charset="0"/>
                <a:ea typeface="Courier New" charset="0"/>
                <a:cs typeface="Courier New" charset="0"/>
                <a:sym typeface="Wingdings" panose="05000000000000000000" pitchFamily="2" charset="2"/>
              </a:rPr>
              <a:t>/2</a:t>
            </a:r>
          </a:p>
          <a:p>
            <a:pPr lvl="1">
              <a:buFont typeface="Arial" charset="0"/>
              <a:buChar char="•"/>
            </a:pPr>
            <a:r>
              <a:rPr lang="fr-BE" sz="2000" dirty="0" smtClean="0">
                <a:sym typeface="Wingdings" panose="05000000000000000000" pitchFamily="2" charset="2"/>
              </a:rPr>
              <a:t>Eviter de mélanger faits statiques et dynamiques dans un même fichier:</a:t>
            </a:r>
          </a:p>
          <a:p>
            <a:pPr lvl="2">
              <a:buFont typeface="Arial" charset="0"/>
              <a:buChar char="•"/>
            </a:pPr>
            <a:r>
              <a:rPr lang="fr-BE" dirty="0" smtClean="0">
                <a:solidFill>
                  <a:srgbClr val="002060"/>
                </a:solidFill>
                <a:latin typeface="Courier New" charset="0"/>
                <a:ea typeface="Courier New" charset="0"/>
                <a:cs typeface="Courier New" charset="0"/>
                <a:sym typeface="Wingdings" panose="05000000000000000000" pitchFamily="2" charset="2"/>
              </a:rPr>
              <a:t>Faits distincts  </a:t>
            </a:r>
            <a:r>
              <a:rPr lang="fr-BE" dirty="0" err="1" smtClean="0">
                <a:solidFill>
                  <a:srgbClr val="002060"/>
                </a:solidFill>
                <a:latin typeface="Courier New" charset="0"/>
                <a:ea typeface="Courier New" charset="0"/>
                <a:cs typeface="Courier New" charset="0"/>
                <a:sym typeface="Wingdings" panose="05000000000000000000" pitchFamily="2" charset="2"/>
              </a:rPr>
              <a:t>bouche_dyn</a:t>
            </a:r>
            <a:r>
              <a:rPr lang="fr-BE" dirty="0" smtClean="0">
                <a:solidFill>
                  <a:srgbClr val="002060"/>
                </a:solidFill>
                <a:latin typeface="Courier New" charset="0"/>
                <a:ea typeface="Courier New" charset="0"/>
                <a:cs typeface="Courier New" charset="0"/>
                <a:sym typeface="Wingdings" panose="05000000000000000000" pitchFamily="2" charset="2"/>
              </a:rPr>
              <a:t>/2, nez_dyn_2</a:t>
            </a:r>
            <a:endParaRPr lang="fr-BE" sz="2800" dirty="0" smtClean="0">
              <a:solidFill>
                <a:srgbClr val="002060"/>
              </a:solidFill>
              <a:latin typeface="Courier New" charset="0"/>
              <a:ea typeface="Courier New" charset="0"/>
              <a:cs typeface="Courier New" charset="0"/>
              <a:sym typeface="Wingdings" panose="05000000000000000000" pitchFamily="2" charset="2"/>
            </a:endParaRPr>
          </a:p>
          <a:p>
            <a:pPr lvl="2">
              <a:buFont typeface="Arial" charset="0"/>
              <a:buChar char="•"/>
            </a:pPr>
            <a:endParaRPr lang="fr-BE" sz="1600" dirty="0" smtClean="0">
              <a:solidFill>
                <a:srgbClr val="002060"/>
              </a:solidFill>
              <a:latin typeface="Courier New" charset="0"/>
              <a:ea typeface="Courier New" charset="0"/>
              <a:cs typeface="Courier New" charset="0"/>
              <a:sym typeface="Wingdings" panose="05000000000000000000" pitchFamily="2" charset="2"/>
            </a:endParaRPr>
          </a:p>
          <a:p>
            <a:pPr lvl="1">
              <a:buFont typeface="Arial" charset="0"/>
              <a:buChar char="•"/>
            </a:pPr>
            <a:endParaRPr lang="fr-BE" dirty="0" smtClean="0">
              <a:sym typeface="Wingdings" panose="05000000000000000000" pitchFamily="2" charset="2"/>
            </a:endParaRPr>
          </a:p>
          <a:p>
            <a:pPr lvl="1">
              <a:buFont typeface="Arial" charset="0"/>
              <a:buChar char="•"/>
            </a:pPr>
            <a:endParaRPr lang="fr-BE" dirty="0" smtClean="0">
              <a:sym typeface="Wingdings" panose="05000000000000000000" pitchFamily="2" charset="2"/>
            </a:endParaRPr>
          </a:p>
          <a:p>
            <a:pPr>
              <a:buFont typeface="Arial" charset="0"/>
              <a:buChar char="•"/>
            </a:pPr>
            <a:endParaRPr lang="fr-BE" dirty="0" smtClean="0">
              <a:sym typeface="Wingdings" panose="05000000000000000000" pitchFamily="2" charset="2"/>
            </a:endParaRPr>
          </a:p>
          <a:p>
            <a:pPr lvl="1">
              <a:buFont typeface="Arial" charset="0"/>
              <a:buChar char="•"/>
            </a:pPr>
            <a:endParaRPr lang="fr-BE" dirty="0" smtClean="0">
              <a:sym typeface="Wingdings" panose="05000000000000000000" pitchFamily="2" charset="2"/>
            </a:endParaRP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934AE263-CFA5-47D5-8A70-565708EE30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54000" y="6470706"/>
            <a:ext cx="9904164" cy="365125"/>
          </a:xfrm>
        </p:spPr>
        <p:txBody>
          <a:bodyPr/>
          <a:lstStyle/>
          <a:p>
            <a:r>
              <a:rPr lang="fr-BE" dirty="0"/>
              <a:t>UNamur – Faculté d’Informatique – Master HD 2017-2018</a:t>
            </a:r>
          </a:p>
        </p:txBody>
      </p:sp>
    </p:spTree>
    <p:extLst>
      <p:ext uri="{BB962C8B-B14F-4D97-AF65-F5344CB8AC3E}">
        <p14:creationId xmlns:p14="http://schemas.microsoft.com/office/powerpoint/2010/main" val="10027163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1445</TotalTime>
  <Words>350</Words>
  <Application>Microsoft Macintosh PowerPoint</Application>
  <PresentationFormat>Grand écran</PresentationFormat>
  <Paragraphs>130</Paragraphs>
  <Slides>11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6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11</vt:i4>
      </vt:variant>
    </vt:vector>
  </HeadingPairs>
  <TitlesOfParts>
    <vt:vector size="18" baseType="lpstr">
      <vt:lpstr>Calibri</vt:lpstr>
      <vt:lpstr>Calibri Light</vt:lpstr>
      <vt:lpstr>Courier New</vt:lpstr>
      <vt:lpstr>Segoe UI Black</vt:lpstr>
      <vt:lpstr>Wingdings</vt:lpstr>
      <vt:lpstr>Arial</vt:lpstr>
      <vt:lpstr>Office Theme</vt:lpstr>
      <vt:lpstr>Techniques d’Intelligence Artificielle Projet chatbot</vt:lpstr>
      <vt:lpstr>Plan</vt:lpstr>
      <vt:lpstr>Présentation générale</vt:lpstr>
      <vt:lpstr>Présentation générale</vt:lpstr>
      <vt:lpstr>Mots-clé et base de faits</vt:lpstr>
      <vt:lpstr>Présentation générale</vt:lpstr>
      <vt:lpstr>Unification des règles </vt:lpstr>
      <vt:lpstr>Unification des règles </vt:lpstr>
      <vt:lpstr>Module apprentissage</vt:lpstr>
      <vt:lpstr>Titre : Tests unitaires</vt:lpstr>
      <vt:lpstr>Tests unitaire</vt:lpstr>
    </vt:vector>
  </TitlesOfParts>
  <LinksUpToDate>false</LinksUpToDate>
  <SharedDoc>false</SharedDoc>
  <HyperlinksChanged>false</HyperlinksChanged>
  <AppVersion>15.0037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eBusiness Uber truck</dc:title>
  <dc:creator>Dernoncourt Guillaume</dc:creator>
  <cp:lastModifiedBy>Michel Caluwaerts</cp:lastModifiedBy>
  <cp:revision>105</cp:revision>
  <dcterms:created xsi:type="dcterms:W3CDTF">2017-12-07T18:17:50Z</dcterms:created>
  <dcterms:modified xsi:type="dcterms:W3CDTF">2018-01-10T19:45:07Z</dcterms:modified>
</cp:coreProperties>
</file>

<file path=docProps/thumbnail.jpeg>
</file>